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p:regular r:id="rId88"/>
      <p:bold r:id="rId89"/>
      <p:italic r:id="rId90"/>
      <p:boldItalic r:id="rId91"/>
    </p:embeddedFont>
    <p:embeddedFont>
      <p:font typeface="Source Code Pro"/>
      <p:regular r:id="rId92"/>
      <p:bold r:id="rId93"/>
      <p:italic r:id="rId94"/>
      <p:boldItalic r:id="rId95"/>
    </p:embeddedFont>
    <p:embeddedFont>
      <p:font typeface="Oswa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E7A084-7A39-4461-87EB-A3D604E095AF}">
  <a:tblStyle styleId="{A9E7A084-7A39-4461-87EB-A3D604E095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ourceCodePro-boldItalic.fntdata"/><Relationship Id="rId94" Type="http://schemas.openxmlformats.org/officeDocument/2006/relationships/font" Target="fonts/SourceCodePro-italic.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SourceCodePro-bold.fntdata"/><Relationship Id="rId92" Type="http://schemas.openxmlformats.org/officeDocument/2006/relationships/font" Target="fonts/SourceCode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regular.fntdata"/><Relationship Id="rId87" Type="http://schemas.openxmlformats.org/officeDocument/2006/relationships/slide" Target="slides/slide82.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4cfd127a2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4cfd127a2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4cfd127a2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4cfd127a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4cfd127a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4cfd127a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4cfd127a2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4cfd127a2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4cfd127a2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4cfd127a2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ac65f82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ac65f82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ac65f82b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ac65f82b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ac65f82b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ac65f82b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f8a8577c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f8a8577c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ac65f82b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ac65f82b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4f8a857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f8a857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4f8a8577c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f8a8577c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ac65f82b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ac65f82b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ac65f82b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ac65f82b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ac65f82b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ac65f82b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ac65f82b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ac65f82b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ac65f82b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ac65f82b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ac65f82b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2ac65f82b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ac65f82bb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ac65f82bb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2ac65f82b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2ac65f82b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ac65f82b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ac65f82b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4cfd127a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4cfd127a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ac65f82b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2ac65f82b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ac65f82b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2ac65f82b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ac65f82bb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2ac65f82bb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ac65f82b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ac65f82bb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ac65f82bb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ac65f82b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ac65f82b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2ac65f82b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4cfd127a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4cfd127a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4cfd127a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4cfd127a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4cfd127a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54cfd127a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4cfd127a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4cfd127a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54cfd127a2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54cfd127a2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312a62f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312a62f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54cfd127a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54cfd127a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4cfd127a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4cfd127a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4cfd127a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4cfd127a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4cfd127a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4cfd127a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4cfd127a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54cfd127a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4cfd127a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4cfd127a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4cfd127a2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4cfd127a2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54cfd127a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54cfd127a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4cfd127a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54cfd127a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4cfd127a2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4cfd127a2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4cfd127a2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4cfd127a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54cfd127a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54cfd127a2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4cfd127a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4cfd127a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4cfd127a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4cfd127a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4cfd127a2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54cfd127a2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4cfd127a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54cfd127a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4cfd127a2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4cfd127a2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4cfd127a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4cfd127a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4cfd127a2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4cfd127a2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f42e29c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5f42e29c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4cfd127a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4cfd127a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54cfd127a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54cfd127a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4cfd127a2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54cfd127a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312a62f9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312a62f9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312a62f9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312a62f9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312a62f99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312a62f99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312a62f99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312a62f99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312a62f99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312a62f99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312a62f99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312a62f99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12a62f99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312a62f99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312a62f99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312a62f99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4cfd127a2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4cfd127a2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312a62f99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312a62f99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312a62f99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312a62f99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312a62f99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312a62f99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159438e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159438e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3159438e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3159438e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3159438e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3159438e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3159438e9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3159438e9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3159438e9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3159438e9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3159438e9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3159438e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3159438e9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3159438e9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4cfd127a2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4cfd127a2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3159438e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3159438e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159438e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3159438e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3159438e9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3159438e9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4cfd127a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4cfd127a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jp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6.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www.dcode.fr/permutations-generator#f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1308250"/>
            <a:ext cx="8282400" cy="144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Probability, Set, Distributions and Random Variable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AccioJob/ DataScience-Fundamentals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p:nvPr/>
        </p:nvSpPr>
        <p:spPr>
          <a:xfrm>
            <a:off x="235500" y="1392650"/>
            <a:ext cx="6092400" cy="14913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88" name="Google Shape;188;p22"/>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Probability - The Cards Experiment</a:t>
            </a:r>
            <a:endParaRPr sz="2800">
              <a:latin typeface="Calibri"/>
              <a:ea typeface="Calibri"/>
              <a:cs typeface="Calibri"/>
              <a:sym typeface="Calibri"/>
            </a:endParaRPr>
          </a:p>
        </p:txBody>
      </p:sp>
      <p:sp>
        <p:nvSpPr>
          <p:cNvPr id="189" name="Google Shape;189;p22"/>
          <p:cNvSpPr/>
          <p:nvPr/>
        </p:nvSpPr>
        <p:spPr>
          <a:xfrm>
            <a:off x="235500" y="630650"/>
            <a:ext cx="6092400" cy="6858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2"/>
          <p:cNvPicPr preferRelativeResize="0"/>
          <p:nvPr/>
        </p:nvPicPr>
        <p:blipFill>
          <a:blip r:embed="rId3">
            <a:alphaModFix/>
          </a:blip>
          <a:stretch>
            <a:fillRect/>
          </a:stretch>
        </p:blipFill>
        <p:spPr>
          <a:xfrm>
            <a:off x="6501300" y="1409925"/>
            <a:ext cx="2375750" cy="2429250"/>
          </a:xfrm>
          <a:prstGeom prst="rect">
            <a:avLst/>
          </a:prstGeom>
          <a:noFill/>
          <a:ln>
            <a:noFill/>
          </a:ln>
          <a:effectLst>
            <a:outerShdw blurRad="57150" rotWithShape="0" algn="bl" dir="5400000" dist="19050">
              <a:srgbClr val="000000">
                <a:alpha val="50000"/>
              </a:srgbClr>
            </a:outerShdw>
          </a:effectLst>
        </p:spPr>
      </p:pic>
      <p:sp>
        <p:nvSpPr>
          <p:cNvPr id="191" name="Google Shape;191;p22"/>
          <p:cNvSpPr txBox="1"/>
          <p:nvPr/>
        </p:nvSpPr>
        <p:spPr>
          <a:xfrm>
            <a:off x="311700" y="706850"/>
            <a:ext cx="5931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Calibri"/>
                <a:ea typeface="Calibri"/>
                <a:cs typeface="Calibri"/>
                <a:sym typeface="Calibri"/>
              </a:rPr>
              <a:t>What happens when we draw a card(s) from a pack of playing cards ? How does probability work for different outcomes?</a:t>
            </a:r>
            <a:endParaRPr b="1">
              <a:solidFill>
                <a:srgbClr val="980000"/>
              </a:solidFill>
              <a:latin typeface="Calibri"/>
              <a:ea typeface="Calibri"/>
              <a:cs typeface="Calibri"/>
              <a:sym typeface="Calibri"/>
            </a:endParaRPr>
          </a:p>
        </p:txBody>
      </p:sp>
      <p:sp>
        <p:nvSpPr>
          <p:cNvPr id="192" name="Google Shape;192;p22"/>
          <p:cNvSpPr txBox="1"/>
          <p:nvPr/>
        </p:nvSpPr>
        <p:spPr>
          <a:xfrm>
            <a:off x="83100" y="1697450"/>
            <a:ext cx="6244800" cy="1186500"/>
          </a:xfrm>
          <a:prstGeom prst="rect">
            <a:avLst/>
          </a:prstGeom>
          <a:noFill/>
          <a:ln>
            <a:noFill/>
          </a:ln>
        </p:spPr>
        <p:txBody>
          <a:bodyPr anchorCtr="0" anchor="t" bIns="91425" lIns="91425" spcFirstLastPara="1" rIns="91425" wrap="square" tIns="91425">
            <a:noAutofit/>
          </a:bodyPr>
          <a:lstStyle/>
          <a:p>
            <a:pPr indent="-285750" lvl="0" marL="457200" marR="215900" rtl="0" algn="l">
              <a:lnSpc>
                <a:spcPct val="115000"/>
              </a:lnSpc>
              <a:spcBef>
                <a:spcPts val="0"/>
              </a:spcBef>
              <a:spcAft>
                <a:spcPts val="0"/>
              </a:spcAft>
              <a:buSzPts val="900"/>
              <a:buChar char="●"/>
            </a:pPr>
            <a:r>
              <a:rPr lang="en" sz="1200">
                <a:latin typeface="Calibri"/>
                <a:ea typeface="Calibri"/>
                <a:cs typeface="Calibri"/>
                <a:sym typeface="Calibri"/>
              </a:rPr>
              <a:t>The number of </a:t>
            </a:r>
            <a:r>
              <a:rPr b="1" lang="en" sz="1200">
                <a:latin typeface="Calibri"/>
                <a:ea typeface="Calibri"/>
                <a:cs typeface="Calibri"/>
                <a:sym typeface="Calibri"/>
              </a:rPr>
              <a:t>Spades (Black)</a:t>
            </a:r>
            <a:r>
              <a:rPr lang="en" sz="1200">
                <a:latin typeface="Calibri"/>
                <a:ea typeface="Calibri"/>
                <a:cs typeface="Calibri"/>
                <a:sym typeface="Calibri"/>
              </a:rPr>
              <a:t>, </a:t>
            </a:r>
            <a:r>
              <a:rPr b="1" lang="en" sz="1200">
                <a:latin typeface="Calibri"/>
                <a:ea typeface="Calibri"/>
                <a:cs typeface="Calibri"/>
                <a:sym typeface="Calibri"/>
              </a:rPr>
              <a:t>Hearts (red)</a:t>
            </a:r>
            <a:r>
              <a:rPr lang="en" sz="1200">
                <a:latin typeface="Calibri"/>
                <a:ea typeface="Calibri"/>
                <a:cs typeface="Calibri"/>
                <a:sym typeface="Calibri"/>
              </a:rPr>
              <a:t>, </a:t>
            </a:r>
            <a:r>
              <a:rPr b="1" lang="en" sz="1200">
                <a:latin typeface="Calibri"/>
                <a:ea typeface="Calibri"/>
                <a:cs typeface="Calibri"/>
                <a:sym typeface="Calibri"/>
              </a:rPr>
              <a:t>Diamonds (red)</a:t>
            </a:r>
            <a:r>
              <a:rPr lang="en" sz="1200">
                <a:latin typeface="Calibri"/>
                <a:ea typeface="Calibri"/>
                <a:cs typeface="Calibri"/>
                <a:sym typeface="Calibri"/>
              </a:rPr>
              <a:t>, and </a:t>
            </a:r>
            <a:r>
              <a:rPr b="1" lang="en" sz="1200">
                <a:latin typeface="Calibri"/>
                <a:ea typeface="Calibri"/>
                <a:cs typeface="Calibri"/>
                <a:sym typeface="Calibri"/>
              </a:rPr>
              <a:t>Clubs (back)</a:t>
            </a:r>
            <a:r>
              <a:rPr lang="en" sz="1200">
                <a:latin typeface="Calibri"/>
                <a:ea typeface="Calibri"/>
                <a:cs typeface="Calibri"/>
                <a:sym typeface="Calibri"/>
              </a:rPr>
              <a:t> is same in every pack of 52 cards. These are called </a:t>
            </a:r>
            <a:r>
              <a:rPr b="1" lang="en" sz="1200">
                <a:latin typeface="Calibri"/>
                <a:ea typeface="Calibri"/>
                <a:cs typeface="Calibri"/>
                <a:sym typeface="Calibri"/>
              </a:rPr>
              <a:t>Suits.</a:t>
            </a:r>
            <a:r>
              <a:rPr lang="en" sz="1200">
                <a:latin typeface="Calibri"/>
                <a:ea typeface="Calibri"/>
                <a:cs typeface="Calibri"/>
                <a:sym typeface="Calibri"/>
              </a:rPr>
              <a:t> Each suit has </a:t>
            </a:r>
            <a:r>
              <a:rPr b="1" lang="en" sz="1200">
                <a:latin typeface="Calibri"/>
                <a:ea typeface="Calibri"/>
                <a:cs typeface="Calibri"/>
                <a:sym typeface="Calibri"/>
              </a:rPr>
              <a:t>13 cards.</a:t>
            </a:r>
            <a:endParaRPr b="1" sz="1200">
              <a:latin typeface="Calibri"/>
              <a:ea typeface="Calibri"/>
              <a:cs typeface="Calibri"/>
              <a:sym typeface="Calibri"/>
            </a:endParaRPr>
          </a:p>
          <a:p>
            <a:pPr indent="-285750" lvl="0" marL="457200" marR="215900" rtl="0" algn="l">
              <a:lnSpc>
                <a:spcPct val="115000"/>
              </a:lnSpc>
              <a:spcBef>
                <a:spcPts val="0"/>
              </a:spcBef>
              <a:spcAft>
                <a:spcPts val="0"/>
              </a:spcAft>
              <a:buSzPts val="900"/>
              <a:buChar char="●"/>
            </a:pPr>
            <a:r>
              <a:rPr lang="en" sz="1200">
                <a:latin typeface="Calibri"/>
                <a:ea typeface="Calibri"/>
                <a:cs typeface="Calibri"/>
                <a:sym typeface="Calibri"/>
              </a:rPr>
              <a:t>There are 13 cards of each suit, consisting of 1 Ace, 3 face cards, and 9 number cards.</a:t>
            </a:r>
            <a:endParaRPr sz="1200">
              <a:latin typeface="Calibri"/>
              <a:ea typeface="Calibri"/>
              <a:cs typeface="Calibri"/>
              <a:sym typeface="Calibri"/>
            </a:endParaRPr>
          </a:p>
          <a:p>
            <a:pPr indent="-285750" lvl="0" marL="457200" marR="215900" rtl="0" algn="l">
              <a:lnSpc>
                <a:spcPct val="115000"/>
              </a:lnSpc>
              <a:spcBef>
                <a:spcPts val="0"/>
              </a:spcBef>
              <a:spcAft>
                <a:spcPts val="0"/>
              </a:spcAft>
              <a:buSzPts val="900"/>
              <a:buChar char="●"/>
            </a:pPr>
            <a:r>
              <a:rPr lang="en" sz="1200">
                <a:latin typeface="Calibri"/>
                <a:ea typeface="Calibri"/>
                <a:cs typeface="Calibri"/>
                <a:sym typeface="Calibri"/>
              </a:rPr>
              <a:t>There are 4 Aces, 12 face cards, and 36 number cards in a 52 card deck</a:t>
            </a:r>
            <a:endParaRPr sz="1200">
              <a:latin typeface="Calibri"/>
              <a:ea typeface="Calibri"/>
              <a:cs typeface="Calibri"/>
              <a:sym typeface="Calibri"/>
            </a:endParaRPr>
          </a:p>
          <a:p>
            <a:pPr indent="-285750" lvl="0" marL="457200" marR="215900" rtl="0" algn="l">
              <a:lnSpc>
                <a:spcPct val="115000"/>
              </a:lnSpc>
              <a:spcBef>
                <a:spcPts val="0"/>
              </a:spcBef>
              <a:spcAft>
                <a:spcPts val="0"/>
              </a:spcAft>
              <a:buSzPts val="900"/>
              <a:buChar char="●"/>
            </a:pPr>
            <a:r>
              <a:rPr lang="en" sz="1200">
                <a:latin typeface="Calibri"/>
                <a:ea typeface="Calibri"/>
                <a:cs typeface="Calibri"/>
                <a:sym typeface="Calibri"/>
              </a:rPr>
              <a:t>Probability of drawing any card will always lie between 0 and 1.</a:t>
            </a:r>
            <a:endParaRPr sz="1200">
              <a:latin typeface="Calibri"/>
              <a:ea typeface="Calibri"/>
              <a:cs typeface="Calibri"/>
              <a:sym typeface="Calibri"/>
            </a:endParaRPr>
          </a:p>
        </p:txBody>
      </p:sp>
      <p:sp>
        <p:nvSpPr>
          <p:cNvPr id="193" name="Google Shape;193;p22"/>
          <p:cNvSpPr txBox="1"/>
          <p:nvPr/>
        </p:nvSpPr>
        <p:spPr>
          <a:xfrm>
            <a:off x="235500" y="1392650"/>
            <a:ext cx="5931000" cy="4266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1800"/>
              </a:spcAft>
              <a:buNone/>
            </a:pPr>
            <a:r>
              <a:rPr b="1" lang="en">
                <a:latin typeface="Calibri"/>
                <a:ea typeface="Calibri"/>
                <a:cs typeface="Calibri"/>
                <a:sym typeface="Calibri"/>
              </a:rPr>
              <a:t>Understanding the deck of cards</a:t>
            </a:r>
            <a:endParaRPr b="1">
              <a:latin typeface="Calibri"/>
              <a:ea typeface="Calibri"/>
              <a:cs typeface="Calibri"/>
              <a:sym typeface="Calibri"/>
            </a:endParaRPr>
          </a:p>
        </p:txBody>
      </p:sp>
      <p:sp>
        <p:nvSpPr>
          <p:cNvPr id="194" name="Google Shape;194;p22"/>
          <p:cNvSpPr/>
          <p:nvPr/>
        </p:nvSpPr>
        <p:spPr>
          <a:xfrm>
            <a:off x="235500" y="2992850"/>
            <a:ext cx="6092400" cy="2059800"/>
          </a:xfrm>
          <a:prstGeom prst="roundRect">
            <a:avLst>
              <a:gd fmla="val 4194"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nvSpPr>
        <p:spPr>
          <a:xfrm>
            <a:off x="540300" y="4059650"/>
            <a:ext cx="1405800" cy="4266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1800"/>
              </a:spcAft>
              <a:buNone/>
            </a:pPr>
            <a:r>
              <a:rPr b="1" lang="en" sz="1200">
                <a:latin typeface="Calibri"/>
                <a:ea typeface="Calibri"/>
                <a:cs typeface="Calibri"/>
                <a:sym typeface="Calibri"/>
              </a:rPr>
              <a:t>P(Ace) = 4/52</a:t>
            </a:r>
            <a:endParaRPr b="1" sz="1200">
              <a:latin typeface="Calibri"/>
              <a:ea typeface="Calibri"/>
              <a:cs typeface="Calibri"/>
              <a:sym typeface="Calibri"/>
            </a:endParaRPr>
          </a:p>
        </p:txBody>
      </p:sp>
      <p:sp>
        <p:nvSpPr>
          <p:cNvPr id="196" name="Google Shape;196;p22"/>
          <p:cNvSpPr txBox="1"/>
          <p:nvPr/>
        </p:nvSpPr>
        <p:spPr>
          <a:xfrm>
            <a:off x="540300" y="3450050"/>
            <a:ext cx="2273400" cy="4266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1800"/>
              </a:spcAft>
              <a:buNone/>
            </a:pPr>
            <a:r>
              <a:rPr b="1" lang="en" sz="1200">
                <a:latin typeface="Calibri"/>
                <a:ea typeface="Calibri"/>
                <a:cs typeface="Calibri"/>
                <a:sym typeface="Calibri"/>
              </a:rPr>
              <a:t>P(Black Card) = 26/52  = 1/2</a:t>
            </a:r>
            <a:endParaRPr b="1" sz="1200">
              <a:latin typeface="Calibri"/>
              <a:ea typeface="Calibri"/>
              <a:cs typeface="Calibri"/>
              <a:sym typeface="Calibri"/>
            </a:endParaRPr>
          </a:p>
        </p:txBody>
      </p:sp>
      <p:sp>
        <p:nvSpPr>
          <p:cNvPr id="197" name="Google Shape;197;p22"/>
          <p:cNvSpPr txBox="1"/>
          <p:nvPr/>
        </p:nvSpPr>
        <p:spPr>
          <a:xfrm>
            <a:off x="235500" y="2992850"/>
            <a:ext cx="5931000" cy="4266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1800"/>
              </a:spcAft>
              <a:buNone/>
            </a:pPr>
            <a:r>
              <a:rPr b="1" lang="en">
                <a:latin typeface="Calibri"/>
                <a:ea typeface="Calibri"/>
                <a:cs typeface="Calibri"/>
                <a:sym typeface="Calibri"/>
              </a:rPr>
              <a:t>Calculating the probabilities from the deck of cards</a:t>
            </a:r>
            <a:endParaRPr b="1">
              <a:latin typeface="Calibri"/>
              <a:ea typeface="Calibri"/>
              <a:cs typeface="Calibri"/>
              <a:sym typeface="Calibri"/>
            </a:endParaRPr>
          </a:p>
        </p:txBody>
      </p:sp>
      <p:sp>
        <p:nvSpPr>
          <p:cNvPr id="198" name="Google Shape;198;p22"/>
          <p:cNvSpPr txBox="1"/>
          <p:nvPr/>
        </p:nvSpPr>
        <p:spPr>
          <a:xfrm>
            <a:off x="540300" y="4593050"/>
            <a:ext cx="1792500" cy="4266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1800"/>
              </a:spcAft>
              <a:buNone/>
            </a:pPr>
            <a:r>
              <a:rPr b="1" lang="en" sz="1200">
                <a:latin typeface="Calibri"/>
                <a:ea typeface="Calibri"/>
                <a:cs typeface="Calibri"/>
                <a:sym typeface="Calibri"/>
              </a:rPr>
              <a:t>P(Black Ace) = 2/52</a:t>
            </a:r>
            <a:endParaRPr b="1" sz="1200">
              <a:latin typeface="Calibri"/>
              <a:ea typeface="Calibri"/>
              <a:cs typeface="Calibri"/>
              <a:sym typeface="Calibri"/>
            </a:endParaRPr>
          </a:p>
        </p:txBody>
      </p:sp>
      <p:pic>
        <p:nvPicPr>
          <p:cNvPr id="199" name="Google Shape;199;p22"/>
          <p:cNvPicPr preferRelativeResize="0"/>
          <p:nvPr/>
        </p:nvPicPr>
        <p:blipFill>
          <a:blip r:embed="rId4">
            <a:alphaModFix/>
          </a:blip>
          <a:stretch>
            <a:fillRect/>
          </a:stretch>
        </p:blipFill>
        <p:spPr>
          <a:xfrm>
            <a:off x="2836975" y="3300800"/>
            <a:ext cx="3328451" cy="685800"/>
          </a:xfrm>
          <a:prstGeom prst="rect">
            <a:avLst/>
          </a:prstGeom>
          <a:noFill/>
          <a:ln>
            <a:noFill/>
          </a:ln>
        </p:spPr>
      </p:pic>
      <p:grpSp>
        <p:nvGrpSpPr>
          <p:cNvPr id="200" name="Google Shape;200;p22"/>
          <p:cNvGrpSpPr/>
          <p:nvPr/>
        </p:nvGrpSpPr>
        <p:grpSpPr>
          <a:xfrm>
            <a:off x="2842856" y="4060955"/>
            <a:ext cx="836964" cy="867042"/>
            <a:chOff x="2842856" y="4060955"/>
            <a:chExt cx="836964" cy="867042"/>
          </a:xfrm>
        </p:grpSpPr>
        <p:pic>
          <p:nvPicPr>
            <p:cNvPr id="201" name="Google Shape;201;p22"/>
            <p:cNvPicPr preferRelativeResize="0"/>
            <p:nvPr/>
          </p:nvPicPr>
          <p:blipFill>
            <a:blip r:embed="rId5">
              <a:alphaModFix/>
            </a:blip>
            <a:stretch>
              <a:fillRect/>
            </a:stretch>
          </p:blipFill>
          <p:spPr>
            <a:xfrm>
              <a:off x="2842856" y="4530964"/>
              <a:ext cx="371453" cy="395661"/>
            </a:xfrm>
            <a:prstGeom prst="rect">
              <a:avLst/>
            </a:prstGeom>
            <a:noFill/>
            <a:ln>
              <a:noFill/>
            </a:ln>
          </p:spPr>
        </p:pic>
        <p:pic>
          <p:nvPicPr>
            <p:cNvPr id="202" name="Google Shape;202;p22"/>
            <p:cNvPicPr preferRelativeResize="0"/>
            <p:nvPr/>
          </p:nvPicPr>
          <p:blipFill>
            <a:blip r:embed="rId6">
              <a:alphaModFix/>
            </a:blip>
            <a:stretch>
              <a:fillRect/>
            </a:stretch>
          </p:blipFill>
          <p:spPr>
            <a:xfrm>
              <a:off x="3308367" y="4532819"/>
              <a:ext cx="371454" cy="395178"/>
            </a:xfrm>
            <a:prstGeom prst="rect">
              <a:avLst/>
            </a:prstGeom>
            <a:noFill/>
            <a:ln>
              <a:noFill/>
            </a:ln>
          </p:spPr>
        </p:pic>
        <p:pic>
          <p:nvPicPr>
            <p:cNvPr id="203" name="Google Shape;203;p22"/>
            <p:cNvPicPr preferRelativeResize="0"/>
            <p:nvPr/>
          </p:nvPicPr>
          <p:blipFill>
            <a:blip r:embed="rId7">
              <a:alphaModFix/>
            </a:blip>
            <a:stretch>
              <a:fillRect/>
            </a:stretch>
          </p:blipFill>
          <p:spPr>
            <a:xfrm>
              <a:off x="3308367" y="4073809"/>
              <a:ext cx="371454" cy="395572"/>
            </a:xfrm>
            <a:prstGeom prst="rect">
              <a:avLst/>
            </a:prstGeom>
            <a:noFill/>
            <a:ln>
              <a:noFill/>
            </a:ln>
          </p:spPr>
        </p:pic>
        <p:pic>
          <p:nvPicPr>
            <p:cNvPr id="204" name="Google Shape;204;p22"/>
            <p:cNvPicPr preferRelativeResize="0"/>
            <p:nvPr/>
          </p:nvPicPr>
          <p:blipFill>
            <a:blip r:embed="rId8">
              <a:alphaModFix/>
            </a:blip>
            <a:stretch>
              <a:fillRect/>
            </a:stretch>
          </p:blipFill>
          <p:spPr>
            <a:xfrm>
              <a:off x="2842856" y="4060955"/>
              <a:ext cx="371454" cy="39566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3"/>
          <p:cNvPicPr preferRelativeResize="0"/>
          <p:nvPr/>
        </p:nvPicPr>
        <p:blipFill>
          <a:blip r:embed="rId3">
            <a:alphaModFix/>
          </a:blip>
          <a:stretch>
            <a:fillRect/>
          </a:stretch>
        </p:blipFill>
        <p:spPr>
          <a:xfrm>
            <a:off x="232850" y="918475"/>
            <a:ext cx="8465674" cy="3495275"/>
          </a:xfrm>
          <a:prstGeom prst="rect">
            <a:avLst/>
          </a:prstGeom>
          <a:noFill/>
          <a:ln>
            <a:noFill/>
          </a:ln>
          <a:effectLst>
            <a:outerShdw blurRad="57150" rotWithShape="0" algn="bl" dir="5400000" dist="19050">
              <a:srgbClr val="000000">
                <a:alpha val="50000"/>
              </a:srgbClr>
            </a:outerShdw>
          </a:effectLst>
        </p:spPr>
      </p:pic>
      <p:sp>
        <p:nvSpPr>
          <p:cNvPr id="210" name="Google Shape;210;p23"/>
          <p:cNvSpPr txBox="1"/>
          <p:nvPr>
            <p:ph type="title"/>
          </p:nvPr>
        </p:nvSpPr>
        <p:spPr>
          <a:xfrm>
            <a:off x="6900" y="-1217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The Cards Experiment - All the cards</a:t>
            </a:r>
            <a:endParaRPr sz="2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p:nvPr/>
        </p:nvSpPr>
        <p:spPr>
          <a:xfrm>
            <a:off x="3236625" y="1144850"/>
            <a:ext cx="5625900" cy="3423000"/>
          </a:xfrm>
          <a:prstGeom prst="roundRect">
            <a:avLst>
              <a:gd fmla="val 4194"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ph type="title"/>
          </p:nvPr>
        </p:nvSpPr>
        <p:spPr>
          <a:xfrm>
            <a:off x="6900" y="-1217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Simple and Compound Event</a:t>
            </a:r>
            <a:endParaRPr sz="2800">
              <a:latin typeface="Calibri"/>
              <a:ea typeface="Calibri"/>
              <a:cs typeface="Calibri"/>
              <a:sym typeface="Calibri"/>
            </a:endParaRPr>
          </a:p>
        </p:txBody>
      </p:sp>
      <p:sp>
        <p:nvSpPr>
          <p:cNvPr id="217" name="Google Shape;217;p24"/>
          <p:cNvSpPr/>
          <p:nvPr/>
        </p:nvSpPr>
        <p:spPr>
          <a:xfrm>
            <a:off x="159300" y="706850"/>
            <a:ext cx="3216900" cy="41817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235500" y="783050"/>
            <a:ext cx="31407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Calibri"/>
                <a:ea typeface="Calibri"/>
                <a:cs typeface="Calibri"/>
                <a:sym typeface="Calibri"/>
              </a:rPr>
              <a:t>SIMPLE EVENT</a:t>
            </a:r>
            <a:endParaRPr b="1">
              <a:solidFill>
                <a:srgbClr val="980000"/>
              </a:solidFill>
              <a:latin typeface="Calibri"/>
              <a:ea typeface="Calibri"/>
              <a:cs typeface="Calibri"/>
              <a:sym typeface="Calibri"/>
            </a:endParaRPr>
          </a:p>
        </p:txBody>
      </p:sp>
      <p:sp>
        <p:nvSpPr>
          <p:cNvPr id="219" name="Google Shape;219;p24"/>
          <p:cNvSpPr txBox="1"/>
          <p:nvPr/>
        </p:nvSpPr>
        <p:spPr>
          <a:xfrm>
            <a:off x="3435900" y="1697450"/>
            <a:ext cx="5286000" cy="23118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0"/>
              </a:spcAft>
              <a:buNone/>
            </a:pPr>
            <a:r>
              <a:rPr b="1" lang="en">
                <a:latin typeface="Calibri"/>
                <a:ea typeface="Calibri"/>
                <a:cs typeface="Calibri"/>
                <a:sym typeface="Calibri"/>
              </a:rPr>
              <a:t>Example - Find the probabIlity of picking the months with the name starting from - 'J' from the bag having then names of all months.</a:t>
            </a:r>
            <a:endParaRPr b="1">
              <a:latin typeface="Calibri"/>
              <a:ea typeface="Calibri"/>
              <a:cs typeface="Calibri"/>
              <a:sym typeface="Calibri"/>
            </a:endParaRPr>
          </a:p>
          <a:p>
            <a:pPr indent="0" lvl="0" marL="0" marR="215900" rtl="0" algn="l">
              <a:lnSpc>
                <a:spcPct val="115000"/>
              </a:lnSpc>
              <a:spcBef>
                <a:spcPts val="1800"/>
              </a:spcBef>
              <a:spcAft>
                <a:spcPts val="0"/>
              </a:spcAft>
              <a:buNone/>
            </a:pPr>
            <a:r>
              <a:rPr b="1" lang="en">
                <a:latin typeface="Calibri"/>
                <a:ea typeface="Calibri"/>
                <a:cs typeface="Calibri"/>
                <a:sym typeface="Calibri"/>
              </a:rPr>
              <a:t>Desired Outcomes - Jan, June and July - 3                                         Total Outcomes - 12</a:t>
            </a:r>
            <a:endParaRPr b="1">
              <a:latin typeface="Calibri"/>
              <a:ea typeface="Calibri"/>
              <a:cs typeface="Calibri"/>
              <a:sym typeface="Calibri"/>
            </a:endParaRPr>
          </a:p>
          <a:p>
            <a:pPr indent="0" lvl="0" marL="0" marR="215900" rtl="0" algn="l">
              <a:lnSpc>
                <a:spcPct val="115000"/>
              </a:lnSpc>
              <a:spcBef>
                <a:spcPts val="1800"/>
              </a:spcBef>
              <a:spcAft>
                <a:spcPts val="1800"/>
              </a:spcAft>
              <a:buNone/>
            </a:pPr>
            <a:r>
              <a:rPr b="1" lang="en">
                <a:latin typeface="Calibri"/>
                <a:ea typeface="Calibri"/>
                <a:cs typeface="Calibri"/>
                <a:sym typeface="Calibri"/>
              </a:rPr>
              <a:t>Probability = 3/12 = 0.25</a:t>
            </a:r>
            <a:endParaRPr b="1">
              <a:latin typeface="Calibri"/>
              <a:ea typeface="Calibri"/>
              <a:cs typeface="Calibri"/>
              <a:sym typeface="Calibri"/>
            </a:endParaRPr>
          </a:p>
        </p:txBody>
      </p:sp>
      <p:sp>
        <p:nvSpPr>
          <p:cNvPr id="220" name="Google Shape;220;p24"/>
          <p:cNvSpPr txBox="1"/>
          <p:nvPr/>
        </p:nvSpPr>
        <p:spPr>
          <a:xfrm>
            <a:off x="235500" y="1164050"/>
            <a:ext cx="3140700" cy="32322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0"/>
              </a:spcAft>
              <a:buNone/>
            </a:pPr>
            <a:r>
              <a:rPr b="1" lang="en">
                <a:latin typeface="Calibri"/>
                <a:ea typeface="Calibri"/>
                <a:cs typeface="Calibri"/>
                <a:sym typeface="Calibri"/>
              </a:rPr>
              <a:t>A simple event </a:t>
            </a:r>
            <a:r>
              <a:rPr lang="en">
                <a:latin typeface="Calibri"/>
                <a:ea typeface="Calibri"/>
                <a:cs typeface="Calibri"/>
                <a:sym typeface="Calibri"/>
              </a:rPr>
              <a:t>is one that can only happen in one way - in other words, it has a single outcome.</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Example of tossing a coin: we get one outcome that is a Head or a Tail.</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Calculating simple event probability starts with two key points.</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1) Know the desired outcome.</a:t>
            </a:r>
            <a:endParaRPr>
              <a:latin typeface="Calibri"/>
              <a:ea typeface="Calibri"/>
              <a:cs typeface="Calibri"/>
              <a:sym typeface="Calibri"/>
            </a:endParaRPr>
          </a:p>
          <a:p>
            <a:pPr indent="0" lvl="0" marL="0" marR="215900" rtl="0" algn="l">
              <a:lnSpc>
                <a:spcPct val="115000"/>
              </a:lnSpc>
              <a:spcBef>
                <a:spcPts val="1800"/>
              </a:spcBef>
              <a:spcAft>
                <a:spcPts val="1800"/>
              </a:spcAft>
              <a:buNone/>
            </a:pPr>
            <a:r>
              <a:rPr lang="en">
                <a:latin typeface="Calibri"/>
                <a:ea typeface="Calibri"/>
                <a:cs typeface="Calibri"/>
                <a:sym typeface="Calibri"/>
              </a:rPr>
              <a:t>2) Know the total possible outcomes.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p:nvPr/>
        </p:nvSpPr>
        <p:spPr>
          <a:xfrm>
            <a:off x="3236625" y="1144850"/>
            <a:ext cx="5625900" cy="3423000"/>
          </a:xfrm>
          <a:prstGeom prst="roundRect">
            <a:avLst>
              <a:gd fmla="val 4194"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txBox="1"/>
          <p:nvPr>
            <p:ph type="title"/>
          </p:nvPr>
        </p:nvSpPr>
        <p:spPr>
          <a:xfrm>
            <a:off x="6900" y="-1217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Simple and Compound Event</a:t>
            </a:r>
            <a:endParaRPr sz="2800">
              <a:latin typeface="Calibri"/>
              <a:ea typeface="Calibri"/>
              <a:cs typeface="Calibri"/>
              <a:sym typeface="Calibri"/>
            </a:endParaRPr>
          </a:p>
        </p:txBody>
      </p:sp>
      <p:sp>
        <p:nvSpPr>
          <p:cNvPr id="227" name="Google Shape;227;p25"/>
          <p:cNvSpPr/>
          <p:nvPr/>
        </p:nvSpPr>
        <p:spPr>
          <a:xfrm>
            <a:off x="159300" y="706850"/>
            <a:ext cx="3216900" cy="41817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txBox="1"/>
          <p:nvPr/>
        </p:nvSpPr>
        <p:spPr>
          <a:xfrm>
            <a:off x="235500" y="783050"/>
            <a:ext cx="31407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Calibri"/>
                <a:ea typeface="Calibri"/>
                <a:cs typeface="Calibri"/>
                <a:sym typeface="Calibri"/>
              </a:rPr>
              <a:t>COMPOUND EVENT</a:t>
            </a:r>
            <a:endParaRPr b="1">
              <a:solidFill>
                <a:srgbClr val="980000"/>
              </a:solidFill>
              <a:latin typeface="Calibri"/>
              <a:ea typeface="Calibri"/>
              <a:cs typeface="Calibri"/>
              <a:sym typeface="Calibri"/>
            </a:endParaRPr>
          </a:p>
        </p:txBody>
      </p:sp>
      <p:sp>
        <p:nvSpPr>
          <p:cNvPr id="229" name="Google Shape;229;p25"/>
          <p:cNvSpPr txBox="1"/>
          <p:nvPr/>
        </p:nvSpPr>
        <p:spPr>
          <a:xfrm>
            <a:off x="235500" y="1240250"/>
            <a:ext cx="3140700" cy="32322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0"/>
              </a:spcAft>
              <a:buNone/>
            </a:pPr>
            <a:r>
              <a:rPr b="1" lang="en">
                <a:latin typeface="Calibri"/>
                <a:ea typeface="Calibri"/>
                <a:cs typeface="Calibri"/>
                <a:sym typeface="Calibri"/>
              </a:rPr>
              <a:t>A compound event</a:t>
            </a:r>
            <a:r>
              <a:rPr lang="en">
                <a:latin typeface="Calibri"/>
                <a:ea typeface="Calibri"/>
                <a:cs typeface="Calibri"/>
                <a:sym typeface="Calibri"/>
              </a:rPr>
              <a:t> is more complex than a simple event, as it involves the probability of more than one outcome. It is as a combination of two or more simple events.</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b="1" lang="en">
                <a:latin typeface="Calibri"/>
                <a:ea typeface="Calibri"/>
                <a:cs typeface="Calibri"/>
                <a:sym typeface="Calibri"/>
              </a:rPr>
              <a:t>Example: </a:t>
            </a:r>
            <a:r>
              <a:rPr lang="en">
                <a:latin typeface="Calibri"/>
                <a:ea typeface="Calibri"/>
                <a:cs typeface="Calibri"/>
                <a:sym typeface="Calibri"/>
              </a:rPr>
              <a:t>The probability of finding an even number less than 5.</a:t>
            </a:r>
            <a:endParaRPr>
              <a:latin typeface="Calibri"/>
              <a:ea typeface="Calibri"/>
              <a:cs typeface="Calibri"/>
              <a:sym typeface="Calibri"/>
            </a:endParaRPr>
          </a:p>
          <a:p>
            <a:pPr indent="0" lvl="0" marL="0" marR="215900" rtl="0" algn="l">
              <a:lnSpc>
                <a:spcPct val="115000"/>
              </a:lnSpc>
              <a:spcBef>
                <a:spcPts val="1800"/>
              </a:spcBef>
              <a:spcAft>
                <a:spcPts val="1800"/>
              </a:spcAft>
              <a:buNone/>
            </a:pPr>
            <a:r>
              <a:rPr lang="en">
                <a:latin typeface="Calibri"/>
                <a:ea typeface="Calibri"/>
                <a:cs typeface="Calibri"/>
                <a:sym typeface="Calibri"/>
              </a:rPr>
              <a:t>We have a combination of two simple events: finding an even number, and finding a number that is less than 5.</a:t>
            </a:r>
            <a:endParaRPr>
              <a:latin typeface="Calibri"/>
              <a:ea typeface="Calibri"/>
              <a:cs typeface="Calibri"/>
              <a:sym typeface="Calibri"/>
            </a:endParaRPr>
          </a:p>
        </p:txBody>
      </p:sp>
      <p:sp>
        <p:nvSpPr>
          <p:cNvPr id="230" name="Google Shape;230;p25"/>
          <p:cNvSpPr txBox="1"/>
          <p:nvPr/>
        </p:nvSpPr>
        <p:spPr>
          <a:xfrm>
            <a:off x="3512100" y="1240250"/>
            <a:ext cx="5286000" cy="32322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0"/>
              </a:spcAft>
              <a:buNone/>
            </a:pPr>
            <a:r>
              <a:rPr b="1" lang="en">
                <a:latin typeface="Calibri"/>
                <a:ea typeface="Calibri"/>
                <a:cs typeface="Calibri"/>
                <a:sym typeface="Calibri"/>
              </a:rPr>
              <a:t>Example - Find the probability of Flipping Heads and Rolling number Greater Than 4.</a:t>
            </a:r>
            <a:r>
              <a:rPr lang="en">
                <a:latin typeface="Calibri"/>
                <a:ea typeface="Calibri"/>
                <a:cs typeface="Calibri"/>
                <a:sym typeface="Calibri"/>
              </a:rPr>
              <a:t>						</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Possible outcomes of coin			</a:t>
            </a:r>
            <a:r>
              <a:rPr b="1" lang="en">
                <a:latin typeface="Calibri"/>
                <a:ea typeface="Calibri"/>
                <a:cs typeface="Calibri"/>
                <a:sym typeface="Calibri"/>
              </a:rPr>
              <a:t>{H,T}	</a:t>
            </a:r>
            <a:r>
              <a:rPr lang="en">
                <a:latin typeface="Calibri"/>
                <a:ea typeface="Calibri"/>
                <a:cs typeface="Calibri"/>
                <a:sym typeface="Calibri"/>
              </a:rPr>
              <a:t>		Possible outcomes of dice	                  </a:t>
            </a:r>
            <a:r>
              <a:rPr b="1" lang="en">
                <a:latin typeface="Calibri"/>
                <a:ea typeface="Calibri"/>
                <a:cs typeface="Calibri"/>
                <a:sym typeface="Calibri"/>
              </a:rPr>
              <a:t>{1,2,3,4,5,6}</a:t>
            </a:r>
            <a:r>
              <a:rPr lang="en">
                <a:latin typeface="Calibri"/>
                <a:ea typeface="Calibri"/>
                <a:cs typeface="Calibri"/>
                <a:sym typeface="Calibri"/>
              </a:rPr>
              <a:t>		                                                                               </a:t>
            </a:r>
            <a:endParaRPr>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Total list of outcomes of the experiment			            </a:t>
            </a:r>
            <a:r>
              <a:rPr b="1" lang="en">
                <a:latin typeface="Calibri"/>
                <a:ea typeface="Calibri"/>
                <a:cs typeface="Calibri"/>
                <a:sym typeface="Calibri"/>
              </a:rPr>
              <a:t>{H1, H2, H3, H4, H5, H6, T1, T2, T3, T4, T5, T6} = 12</a:t>
            </a:r>
            <a:endParaRPr b="1">
              <a:latin typeface="Calibri"/>
              <a:ea typeface="Calibri"/>
              <a:cs typeface="Calibri"/>
              <a:sym typeface="Calibri"/>
            </a:endParaRPr>
          </a:p>
          <a:p>
            <a:pPr indent="0" lvl="0" marL="0" marR="215900" rtl="0" algn="l">
              <a:lnSpc>
                <a:spcPct val="115000"/>
              </a:lnSpc>
              <a:spcBef>
                <a:spcPts val="1800"/>
              </a:spcBef>
              <a:spcAft>
                <a:spcPts val="0"/>
              </a:spcAft>
              <a:buNone/>
            </a:pPr>
            <a:r>
              <a:rPr lang="en">
                <a:latin typeface="Calibri"/>
                <a:ea typeface="Calibri"/>
                <a:cs typeface="Calibri"/>
                <a:sym typeface="Calibri"/>
              </a:rPr>
              <a:t>Success outcomes                                                                                  </a:t>
            </a:r>
            <a:r>
              <a:rPr b="1" lang="en">
                <a:latin typeface="Calibri"/>
                <a:ea typeface="Calibri"/>
                <a:cs typeface="Calibri"/>
                <a:sym typeface="Calibri"/>
              </a:rPr>
              <a:t>{H1, H2, H3, H4, </a:t>
            </a:r>
            <a:r>
              <a:rPr b="1" lang="en">
                <a:solidFill>
                  <a:srgbClr val="0000FF"/>
                </a:solidFill>
                <a:latin typeface="Calibri"/>
                <a:ea typeface="Calibri"/>
                <a:cs typeface="Calibri"/>
                <a:sym typeface="Calibri"/>
              </a:rPr>
              <a:t>H5, H6,</a:t>
            </a:r>
            <a:r>
              <a:rPr b="1" lang="en">
                <a:latin typeface="Calibri"/>
                <a:ea typeface="Calibri"/>
                <a:cs typeface="Calibri"/>
                <a:sym typeface="Calibri"/>
              </a:rPr>
              <a:t> T1, T2, T3, T4, T5, T6} = 2</a:t>
            </a:r>
            <a:endParaRPr b="1">
              <a:latin typeface="Calibri"/>
              <a:ea typeface="Calibri"/>
              <a:cs typeface="Calibri"/>
              <a:sym typeface="Calibri"/>
            </a:endParaRPr>
          </a:p>
          <a:p>
            <a:pPr indent="0" lvl="0" marL="0" marR="215900" rtl="0" algn="l">
              <a:lnSpc>
                <a:spcPct val="115000"/>
              </a:lnSpc>
              <a:spcBef>
                <a:spcPts val="1800"/>
              </a:spcBef>
              <a:spcAft>
                <a:spcPts val="1800"/>
              </a:spcAft>
              <a:buNone/>
            </a:pPr>
            <a:r>
              <a:rPr lang="en">
                <a:latin typeface="Calibri"/>
                <a:ea typeface="Calibri"/>
                <a:cs typeface="Calibri"/>
                <a:sym typeface="Calibri"/>
              </a:rPr>
              <a:t>Thus the probability of the successful outcomes = </a:t>
            </a:r>
            <a:r>
              <a:rPr b="1" lang="en">
                <a:latin typeface="Calibri"/>
                <a:ea typeface="Calibri"/>
                <a:cs typeface="Calibri"/>
                <a:sym typeface="Calibri"/>
              </a:rPr>
              <a:t>2/12</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p:nvPr/>
        </p:nvSpPr>
        <p:spPr>
          <a:xfrm>
            <a:off x="125" y="1751800"/>
            <a:ext cx="9144000" cy="156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txBox="1"/>
          <p:nvPr/>
        </p:nvSpPr>
        <p:spPr>
          <a:xfrm>
            <a:off x="880475" y="2008250"/>
            <a:ext cx="755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Oswald"/>
                <a:ea typeface="Oswald"/>
                <a:cs typeface="Oswald"/>
                <a:sym typeface="Oswald"/>
              </a:rPr>
              <a:t>Sets and Venn Diagrams</a:t>
            </a:r>
            <a:endParaRPr sz="4800">
              <a:solidFill>
                <a:schemeClr val="lt1"/>
              </a:solidFill>
              <a:latin typeface="Oswald"/>
              <a:ea typeface="Oswald"/>
              <a:cs typeface="Oswald"/>
              <a:sym typeface="Oswald"/>
            </a:endParaRPr>
          </a:p>
        </p:txBody>
      </p:sp>
      <p:sp>
        <p:nvSpPr>
          <p:cNvPr id="237" name="Google Shape;237;p26"/>
          <p:cNvSpPr/>
          <p:nvPr/>
        </p:nvSpPr>
        <p:spPr>
          <a:xfrm>
            <a:off x="78350" y="9704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p:nvPr/>
        </p:nvSpPr>
        <p:spPr>
          <a:xfrm>
            <a:off x="5950500" y="1160375"/>
            <a:ext cx="3089400" cy="37659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109000" y="1155275"/>
            <a:ext cx="5634900" cy="37659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txBox="1"/>
          <p:nvPr>
            <p:ph type="title"/>
          </p:nvPr>
        </p:nvSpPr>
        <p:spPr>
          <a:xfrm>
            <a:off x="6900" y="1402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Basic Definitions: Events, Sample Space, and Probabilities</a:t>
            </a:r>
            <a:endParaRPr sz="2800">
              <a:latin typeface="Calibri"/>
              <a:ea typeface="Calibri"/>
              <a:cs typeface="Calibri"/>
              <a:sym typeface="Calibri"/>
            </a:endParaRPr>
          </a:p>
        </p:txBody>
      </p:sp>
      <p:sp>
        <p:nvSpPr>
          <p:cNvPr id="245" name="Google Shape;245;p27"/>
          <p:cNvSpPr txBox="1"/>
          <p:nvPr>
            <p:ph idx="1" type="body"/>
          </p:nvPr>
        </p:nvSpPr>
        <p:spPr>
          <a:xfrm>
            <a:off x="235500" y="1228675"/>
            <a:ext cx="5508300" cy="34314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A set is defined as a </a:t>
            </a:r>
            <a:r>
              <a:rPr b="1" lang="en">
                <a:latin typeface="Calibri"/>
                <a:ea typeface="Calibri"/>
                <a:cs typeface="Calibri"/>
                <a:sym typeface="Calibri"/>
              </a:rPr>
              <a:t>well-defined collection of objects.</a:t>
            </a:r>
            <a:r>
              <a:rPr lang="en">
                <a:latin typeface="Calibri"/>
                <a:ea typeface="Calibri"/>
                <a:cs typeface="Calibri"/>
                <a:sym typeface="Calibri"/>
              </a:rPr>
              <a:t> It is represented by a capital letter.</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 set can have any group of items, be it a collection of numbers, days of a week, types of vehicles, and so on.</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Every item in set is called an </a:t>
            </a:r>
            <a:r>
              <a:rPr b="1" lang="en">
                <a:latin typeface="Calibri"/>
                <a:ea typeface="Calibri"/>
                <a:cs typeface="Calibri"/>
                <a:sym typeface="Calibri"/>
              </a:rPr>
              <a:t>‘Element’</a:t>
            </a:r>
            <a:r>
              <a:rPr lang="en">
                <a:latin typeface="Calibri"/>
                <a:ea typeface="Calibri"/>
                <a:cs typeface="Calibri"/>
                <a:sym typeface="Calibri"/>
              </a:rPr>
              <a:t> of the set.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a:latin typeface="Calibri"/>
                <a:ea typeface="Calibri"/>
                <a:cs typeface="Calibri"/>
                <a:sym typeface="Calibri"/>
              </a:rPr>
              <a:t>Curly brackets</a:t>
            </a:r>
            <a:r>
              <a:rPr lang="en">
                <a:latin typeface="Calibri"/>
                <a:ea typeface="Calibri"/>
                <a:cs typeface="Calibri"/>
                <a:sym typeface="Calibri"/>
              </a:rPr>
              <a:t> are used while writing a set.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a:t>
            </a:r>
            <a:r>
              <a:rPr lang="en">
                <a:latin typeface="Calibri"/>
                <a:ea typeface="Calibri"/>
                <a:cs typeface="Calibri"/>
                <a:sym typeface="Calibri"/>
              </a:rPr>
              <a:t>n element that is contained in a set is represented by the symbol '∈'. In the example, 2 ∈ A. If an element is not a member of a set, then it is denoted using the symbol '∉'. For example, 3 ∉ A.</a:t>
            </a:r>
            <a:endParaRPr>
              <a:latin typeface="Calibri"/>
              <a:ea typeface="Calibri"/>
              <a:cs typeface="Calibri"/>
              <a:sym typeface="Calibri"/>
            </a:endParaRPr>
          </a:p>
        </p:txBody>
      </p:sp>
      <p:sp>
        <p:nvSpPr>
          <p:cNvPr id="246" name="Google Shape;246;p27"/>
          <p:cNvSpPr txBox="1"/>
          <p:nvPr>
            <p:ph idx="1" type="body"/>
          </p:nvPr>
        </p:nvSpPr>
        <p:spPr>
          <a:xfrm>
            <a:off x="6900" y="695275"/>
            <a:ext cx="85206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libri"/>
                <a:ea typeface="Calibri"/>
                <a:cs typeface="Calibri"/>
                <a:sym typeface="Calibri"/>
              </a:rPr>
              <a:t>What are Sets?</a:t>
            </a:r>
            <a:endParaRPr b="1" sz="2200">
              <a:latin typeface="Calibri"/>
              <a:ea typeface="Calibri"/>
              <a:cs typeface="Calibri"/>
              <a:sym typeface="Calibri"/>
            </a:endParaRPr>
          </a:p>
          <a:p>
            <a:pPr indent="0" lvl="0" marL="0" rtl="0" algn="l">
              <a:spcBef>
                <a:spcPts val="1200"/>
              </a:spcBef>
              <a:spcAft>
                <a:spcPts val="1200"/>
              </a:spcAft>
              <a:buNone/>
            </a:pPr>
            <a:r>
              <a:t/>
            </a:r>
            <a:endParaRPr b="1" sz="2200">
              <a:latin typeface="Calibri"/>
              <a:ea typeface="Calibri"/>
              <a:cs typeface="Calibri"/>
              <a:sym typeface="Calibri"/>
            </a:endParaRPr>
          </a:p>
        </p:txBody>
      </p:sp>
      <p:sp>
        <p:nvSpPr>
          <p:cNvPr id="247" name="Google Shape;247;p27"/>
          <p:cNvSpPr/>
          <p:nvPr/>
        </p:nvSpPr>
        <p:spPr>
          <a:xfrm>
            <a:off x="6556725" y="1532450"/>
            <a:ext cx="2483100" cy="7980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ph idx="1" type="body"/>
          </p:nvPr>
        </p:nvSpPr>
        <p:spPr>
          <a:xfrm>
            <a:off x="6712500" y="1685875"/>
            <a:ext cx="2327400" cy="49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852"/>
              <a:buNone/>
            </a:pPr>
            <a:r>
              <a:rPr lang="en" sz="1395"/>
              <a:t>2, 6, 10, 100, 12000</a:t>
            </a:r>
            <a:endParaRPr sz="1395"/>
          </a:p>
        </p:txBody>
      </p:sp>
      <p:sp>
        <p:nvSpPr>
          <p:cNvPr id="249" name="Google Shape;249;p27"/>
          <p:cNvSpPr txBox="1"/>
          <p:nvPr>
            <p:ph idx="1" type="body"/>
          </p:nvPr>
        </p:nvSpPr>
        <p:spPr>
          <a:xfrm>
            <a:off x="5950500" y="1685875"/>
            <a:ext cx="682500" cy="49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A =</a:t>
            </a:r>
            <a:endParaRPr b="1"/>
          </a:p>
        </p:txBody>
      </p:sp>
      <p:sp>
        <p:nvSpPr>
          <p:cNvPr id="250" name="Google Shape;250;p27"/>
          <p:cNvSpPr txBox="1"/>
          <p:nvPr>
            <p:ph idx="1" type="body"/>
          </p:nvPr>
        </p:nvSpPr>
        <p:spPr>
          <a:xfrm>
            <a:off x="6012900" y="2609375"/>
            <a:ext cx="2667000" cy="1899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Set Name = A</a:t>
            </a:r>
            <a:endParaRPr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Elements of the Set = 2,6,10,100 and 12,000</a:t>
            </a:r>
            <a:endParaRPr sz="1700">
              <a:latin typeface="Calibri"/>
              <a:ea typeface="Calibri"/>
              <a:cs typeface="Calibri"/>
              <a:sym typeface="Calibri"/>
            </a:endParaRPr>
          </a:p>
          <a:p>
            <a:pPr indent="0" lvl="0" marL="0" rtl="0" algn="l">
              <a:spcBef>
                <a:spcPts val="1200"/>
              </a:spcBef>
              <a:spcAft>
                <a:spcPts val="1200"/>
              </a:spcAft>
              <a:buNone/>
            </a:pPr>
            <a:r>
              <a:rPr lang="en" sz="1700">
                <a:latin typeface="Calibri"/>
                <a:ea typeface="Calibri"/>
                <a:cs typeface="Calibri"/>
                <a:sym typeface="Calibri"/>
              </a:rPr>
              <a:t>2 ∈ A, 6 ∈ A, 10 ∈ A, 100 ∈ A, 12,000 ∈ A</a:t>
            </a:r>
            <a:endParaRPr sz="17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6900" y="1402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Symbols used in Sets</a:t>
            </a:r>
            <a:endParaRPr sz="2800">
              <a:latin typeface="Calibri"/>
              <a:ea typeface="Calibri"/>
              <a:cs typeface="Calibri"/>
              <a:sym typeface="Calibri"/>
            </a:endParaRPr>
          </a:p>
        </p:txBody>
      </p:sp>
      <p:graphicFrame>
        <p:nvGraphicFramePr>
          <p:cNvPr id="256" name="Google Shape;256;p28"/>
          <p:cNvGraphicFramePr/>
          <p:nvPr/>
        </p:nvGraphicFramePr>
        <p:xfrm>
          <a:off x="296825" y="819150"/>
          <a:ext cx="3000000" cy="3000000"/>
        </p:xfrm>
        <a:graphic>
          <a:graphicData uri="http://schemas.openxmlformats.org/drawingml/2006/table">
            <a:tbl>
              <a:tblPr>
                <a:noFill/>
                <a:tableStyleId>{A9E7A084-7A39-4461-87EB-A3D604E095AF}</a:tableStyleId>
              </a:tblPr>
              <a:tblGrid>
                <a:gridCol w="1497300"/>
                <a:gridCol w="1205600"/>
                <a:gridCol w="3216925"/>
                <a:gridCol w="2449250"/>
              </a:tblGrid>
              <a:tr h="381000">
                <a:tc>
                  <a:txBody>
                    <a:bodyPr/>
                    <a:lstStyle/>
                    <a:p>
                      <a:pPr indent="0" lvl="0" marL="0" rtl="0" algn="ctr">
                        <a:spcBef>
                          <a:spcPts val="0"/>
                        </a:spcBef>
                        <a:spcAft>
                          <a:spcPts val="0"/>
                        </a:spcAft>
                        <a:buNone/>
                      </a:pPr>
                      <a:r>
                        <a:rPr b="1" lang="en">
                          <a:latin typeface="Calibri"/>
                          <a:ea typeface="Calibri"/>
                          <a:cs typeface="Calibri"/>
                          <a:sym typeface="Calibri"/>
                        </a:rPr>
                        <a:t>Symbol</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Name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Meaning</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Example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r>
              <a:tr h="381000">
                <a:tc>
                  <a:txBody>
                    <a:bodyPr/>
                    <a:lstStyle/>
                    <a:p>
                      <a:pPr indent="0" lvl="0" marL="0" rtl="0" algn="ctr">
                        <a:lnSpc>
                          <a:spcPct val="142857"/>
                        </a:lnSpc>
                        <a:spcBef>
                          <a:spcPts val="0"/>
                        </a:spcBef>
                        <a:spcAft>
                          <a:spcPts val="0"/>
                        </a:spcAft>
                        <a:buNone/>
                      </a:pPr>
                      <a:r>
                        <a:rPr b="1" lang="en" sz="2000">
                          <a:solidFill>
                            <a:srgbClr val="444444"/>
                          </a:solidFill>
                          <a:highlight>
                            <a:srgbClr val="F1EDFF"/>
                          </a:highlight>
                          <a:latin typeface="Calibri"/>
                          <a:ea typeface="Calibri"/>
                          <a:cs typeface="Calibri"/>
                          <a:sym typeface="Calibri"/>
                        </a:rPr>
                        <a:t>{ }</a:t>
                      </a:r>
                      <a:endParaRPr b="1" sz="20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S</a:t>
                      </a:r>
                      <a:r>
                        <a:rPr lang="en" sz="1300">
                          <a:solidFill>
                            <a:srgbClr val="444444"/>
                          </a:solidFill>
                          <a:highlight>
                            <a:srgbClr val="F1EDFF"/>
                          </a:highlight>
                          <a:latin typeface="Calibri"/>
                          <a:ea typeface="Calibri"/>
                          <a:cs typeface="Calibri"/>
                          <a:sym typeface="Calibri"/>
                        </a:rPr>
                        <a:t>et</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a:t>
                      </a:r>
                      <a:r>
                        <a:rPr lang="en" sz="1200">
                          <a:solidFill>
                            <a:srgbClr val="444444"/>
                          </a:solidFill>
                          <a:highlight>
                            <a:srgbClr val="F1EDFF"/>
                          </a:highlight>
                          <a:latin typeface="Calibri"/>
                          <a:ea typeface="Calibri"/>
                          <a:cs typeface="Calibri"/>
                          <a:sym typeface="Calibri"/>
                        </a:rPr>
                        <a:t> collection of elements</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a:t>
                      </a:r>
                      <a:endParaRPr sz="1200">
                        <a:solidFill>
                          <a:srgbClr val="444444"/>
                        </a:solidFill>
                        <a:highlight>
                          <a:srgbClr val="F1EDFF"/>
                        </a:highlight>
                        <a:latin typeface="Calibri"/>
                        <a:ea typeface="Calibri"/>
                        <a:cs typeface="Calibri"/>
                        <a:sym typeface="Calibri"/>
                      </a:endParaRPr>
                    </a:p>
                    <a:p>
                      <a:pPr indent="0" lvl="0" marL="0" rtl="0" algn="l">
                        <a:lnSpc>
                          <a:spcPct val="150000"/>
                        </a:lnSpc>
                        <a:spcBef>
                          <a:spcPts val="0"/>
                        </a:spcBef>
                        <a:spcAft>
                          <a:spcPts val="0"/>
                        </a:spcAft>
                        <a:buNone/>
                      </a:pPr>
                      <a:r>
                        <a:rPr lang="en" sz="1200">
                          <a:solidFill>
                            <a:srgbClr val="444444"/>
                          </a:solidFill>
                          <a:highlight>
                            <a:srgbClr val="F1EDFF"/>
                          </a:highlight>
                          <a:latin typeface="Calibri"/>
                          <a:ea typeface="Calibri"/>
                          <a:cs typeface="Calibri"/>
                          <a:sym typeface="Calibri"/>
                        </a:rPr>
                        <a:t>B = {9, 13, 21, 23}</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U</a:t>
                      </a:r>
                      <a:r>
                        <a:rPr lang="en" sz="1300">
                          <a:solidFill>
                            <a:srgbClr val="444444"/>
                          </a:solidFill>
                          <a:highlight>
                            <a:srgbClr val="F1EDFF"/>
                          </a:highlight>
                          <a:latin typeface="Calibri"/>
                          <a:ea typeface="Calibri"/>
                          <a:cs typeface="Calibri"/>
                          <a:sym typeface="Calibri"/>
                        </a:rPr>
                        <a:t>nion</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Elements that belong to set A or set B</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B = {1, 7, 9, 13, 15, 21, 23}</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I</a:t>
                      </a:r>
                      <a:r>
                        <a:rPr lang="en" sz="1300">
                          <a:solidFill>
                            <a:srgbClr val="444444"/>
                          </a:solidFill>
                          <a:highlight>
                            <a:srgbClr val="F1EDFF"/>
                          </a:highlight>
                          <a:latin typeface="Calibri"/>
                          <a:ea typeface="Calibri"/>
                          <a:cs typeface="Calibri"/>
                          <a:sym typeface="Calibri"/>
                        </a:rPr>
                        <a:t>ntersection</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Elements that belong to both the sets, A and B</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B = {9, 13, 23 }</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S</a:t>
                      </a:r>
                      <a:r>
                        <a:rPr lang="en" sz="1300">
                          <a:solidFill>
                            <a:srgbClr val="444444"/>
                          </a:solidFill>
                          <a:highlight>
                            <a:srgbClr val="F1EDFF"/>
                          </a:highlight>
                          <a:latin typeface="Calibri"/>
                          <a:ea typeface="Calibri"/>
                          <a:cs typeface="Calibri"/>
                          <a:sym typeface="Calibri"/>
                        </a:rPr>
                        <a:t>ubset</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subset has few or all elements equal to the set</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{7, 15} ⊆ {7, 13, 15, 21}</a:t>
                      </a:r>
                      <a:endParaRPr sz="1200">
                        <a:solidFill>
                          <a:srgbClr val="444444"/>
                        </a:solidFill>
                        <a:highlight>
                          <a:srgbClr val="F1EDFF"/>
                        </a:highlight>
                        <a:latin typeface="Calibri"/>
                        <a:ea typeface="Calibri"/>
                        <a:cs typeface="Calibri"/>
                        <a:sym typeface="Calibri"/>
                      </a:endParaRPr>
                    </a:p>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{7, 15} ⊆ {7, 15}</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N</a:t>
                      </a:r>
                      <a:r>
                        <a:rPr lang="en" sz="1300">
                          <a:solidFill>
                            <a:srgbClr val="444444"/>
                          </a:solidFill>
                          <a:highlight>
                            <a:srgbClr val="F1EDFF"/>
                          </a:highlight>
                          <a:latin typeface="Calibri"/>
                          <a:ea typeface="Calibri"/>
                          <a:cs typeface="Calibri"/>
                          <a:sym typeface="Calibri"/>
                        </a:rPr>
                        <a:t>ot subset</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left set is not a subset of right set</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{1, 20} ⊄ B</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300">
                          <a:solidFill>
                            <a:srgbClr val="444444"/>
                          </a:solidFill>
                          <a:highlight>
                            <a:srgbClr val="F1EDFF"/>
                          </a:highlight>
                        </a:rPr>
                        <a:t>S</a:t>
                      </a:r>
                      <a:r>
                        <a:rPr lang="en" sz="1300">
                          <a:solidFill>
                            <a:srgbClr val="444444"/>
                          </a:solidFill>
                          <a:highlight>
                            <a:srgbClr val="F1EDFF"/>
                          </a:highlight>
                        </a:rPr>
                        <a:t>uperset</a:t>
                      </a:r>
                      <a:endParaRPr sz="13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S</a:t>
                      </a:r>
                      <a:r>
                        <a:rPr lang="en" sz="1200">
                          <a:solidFill>
                            <a:srgbClr val="444444"/>
                          </a:solidFill>
                          <a:highlight>
                            <a:srgbClr val="F1EDFF"/>
                          </a:highlight>
                          <a:latin typeface="Calibri"/>
                          <a:ea typeface="Calibri"/>
                          <a:cs typeface="Calibri"/>
                          <a:sym typeface="Calibri"/>
                        </a:rPr>
                        <a:t>et A has more elements or equal to the set B</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{1, 7, 9, 13, 15, 23} ⊇ {7, 13, 15, 23}</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i="1" lang="en" sz="1800">
                          <a:solidFill>
                            <a:srgbClr val="444444"/>
                          </a:solidFill>
                          <a:highlight>
                            <a:srgbClr val="F1EDFF"/>
                          </a:highlight>
                          <a:latin typeface="Calibri"/>
                          <a:ea typeface="Calibri"/>
                          <a:cs typeface="Calibri"/>
                          <a:sym typeface="Calibri"/>
                        </a:rPr>
                        <a:t>x </a:t>
                      </a:r>
                      <a:r>
                        <a:rPr b="1" lang="en" sz="1800">
                          <a:solidFill>
                            <a:srgbClr val="444444"/>
                          </a:solidFill>
                          <a:highlight>
                            <a:srgbClr val="F1EDFF"/>
                          </a:highlight>
                          <a:latin typeface="Calibri"/>
                          <a:ea typeface="Calibri"/>
                          <a:cs typeface="Calibri"/>
                          <a:sym typeface="Calibri"/>
                        </a:rPr>
                        <a:t>∉ A</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N</a:t>
                      </a:r>
                      <a:r>
                        <a:rPr lang="en" sz="1050">
                          <a:solidFill>
                            <a:srgbClr val="444444"/>
                          </a:solidFill>
                          <a:highlight>
                            <a:srgbClr val="F1EDFF"/>
                          </a:highlight>
                          <a:latin typeface="Calibri"/>
                          <a:ea typeface="Calibri"/>
                          <a:cs typeface="Calibri"/>
                          <a:sym typeface="Calibri"/>
                        </a:rPr>
                        <a:t>ot element of</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N</a:t>
                      </a:r>
                      <a:r>
                        <a:rPr lang="en" sz="1200">
                          <a:solidFill>
                            <a:srgbClr val="444444"/>
                          </a:solidFill>
                          <a:highlight>
                            <a:srgbClr val="F1EDFF"/>
                          </a:highlight>
                          <a:latin typeface="Calibri"/>
                          <a:ea typeface="Calibri"/>
                          <a:cs typeface="Calibri"/>
                          <a:sym typeface="Calibri"/>
                        </a:rPr>
                        <a:t>o set membership</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 5 ∉ A</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Ø</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E</a:t>
                      </a:r>
                      <a:r>
                        <a:rPr lang="en" sz="1050">
                          <a:solidFill>
                            <a:srgbClr val="444444"/>
                          </a:solidFill>
                          <a:highlight>
                            <a:srgbClr val="F1EDFF"/>
                          </a:highlight>
                          <a:latin typeface="Calibri"/>
                          <a:ea typeface="Calibri"/>
                          <a:cs typeface="Calibri"/>
                          <a:sym typeface="Calibri"/>
                        </a:rPr>
                        <a:t>mpty set</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Ø = { }</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C = {Ø}</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6900" y="1402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Symbols used in Sets</a:t>
            </a:r>
            <a:endParaRPr sz="2800">
              <a:latin typeface="Calibri"/>
              <a:ea typeface="Calibri"/>
              <a:cs typeface="Calibri"/>
              <a:sym typeface="Calibri"/>
            </a:endParaRPr>
          </a:p>
        </p:txBody>
      </p:sp>
      <p:graphicFrame>
        <p:nvGraphicFramePr>
          <p:cNvPr id="262" name="Google Shape;262;p29"/>
          <p:cNvGraphicFramePr/>
          <p:nvPr/>
        </p:nvGraphicFramePr>
        <p:xfrm>
          <a:off x="296825" y="819150"/>
          <a:ext cx="3000000" cy="3000000"/>
        </p:xfrm>
        <a:graphic>
          <a:graphicData uri="http://schemas.openxmlformats.org/drawingml/2006/table">
            <a:tbl>
              <a:tblPr>
                <a:noFill/>
                <a:tableStyleId>{A9E7A084-7A39-4461-87EB-A3D604E095AF}</a:tableStyleId>
              </a:tblPr>
              <a:tblGrid>
                <a:gridCol w="1497300"/>
                <a:gridCol w="1205600"/>
                <a:gridCol w="3585425"/>
                <a:gridCol w="2080750"/>
              </a:tblGrid>
              <a:tr h="381000">
                <a:tc>
                  <a:txBody>
                    <a:bodyPr/>
                    <a:lstStyle/>
                    <a:p>
                      <a:pPr indent="0" lvl="0" marL="0" rtl="0" algn="ctr">
                        <a:spcBef>
                          <a:spcPts val="0"/>
                        </a:spcBef>
                        <a:spcAft>
                          <a:spcPts val="0"/>
                        </a:spcAft>
                        <a:buNone/>
                      </a:pPr>
                      <a:r>
                        <a:rPr b="1" lang="en">
                          <a:latin typeface="Calibri"/>
                          <a:ea typeface="Calibri"/>
                          <a:cs typeface="Calibri"/>
                          <a:sym typeface="Calibri"/>
                        </a:rPr>
                        <a:t>Symbol</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Name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Meaning</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Example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E</a:t>
                      </a:r>
                      <a:r>
                        <a:rPr lang="en" sz="1050">
                          <a:solidFill>
                            <a:srgbClr val="444444"/>
                          </a:solidFill>
                          <a:highlight>
                            <a:srgbClr val="F1EDFF"/>
                          </a:highlight>
                        </a:rPr>
                        <a:t>lement of</a:t>
                      </a:r>
                      <a:endParaRPr sz="1050">
                        <a:solidFill>
                          <a:srgbClr val="444444"/>
                        </a:solidFill>
                        <a:highlight>
                          <a:srgbClr val="F1EDFF"/>
                        </a:highlight>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S</a:t>
                      </a:r>
                      <a:r>
                        <a:rPr lang="en" sz="1050">
                          <a:solidFill>
                            <a:srgbClr val="444444"/>
                          </a:solidFill>
                          <a:highlight>
                            <a:srgbClr val="F1EDFF"/>
                          </a:highlight>
                        </a:rPr>
                        <a:t>et membership</a:t>
                      </a:r>
                      <a:endParaRPr sz="1050">
                        <a:solidFill>
                          <a:srgbClr val="444444"/>
                        </a:solidFill>
                        <a:highlight>
                          <a:srgbClr val="F1EDFF"/>
                        </a:highlight>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B = {7, 13, 15, 21},</a:t>
                      </a:r>
                      <a:endParaRPr sz="1050">
                        <a:solidFill>
                          <a:srgbClr val="444444"/>
                        </a:solidFill>
                        <a:highlight>
                          <a:srgbClr val="F1EDFF"/>
                        </a:highlight>
                      </a:endParaRPr>
                    </a:p>
                    <a:p>
                      <a:pPr indent="0" lvl="0" marL="0" rtl="0" algn="l">
                        <a:lnSpc>
                          <a:spcPct val="150000"/>
                        </a:lnSpc>
                        <a:spcBef>
                          <a:spcPts val="0"/>
                        </a:spcBef>
                        <a:spcAft>
                          <a:spcPts val="0"/>
                        </a:spcAft>
                        <a:buNone/>
                      </a:pPr>
                      <a:r>
                        <a:rPr lang="en" sz="1200">
                          <a:solidFill>
                            <a:srgbClr val="444444"/>
                          </a:solidFill>
                          <a:highlight>
                            <a:srgbClr val="F1EDFF"/>
                          </a:highlight>
                        </a:rPr>
                        <a:t>13 ∈ B</a:t>
                      </a:r>
                      <a:endParaRPr sz="1200">
                        <a:solidFill>
                          <a:srgbClr val="444444"/>
                        </a:solidFill>
                        <a:highlight>
                          <a:srgbClr val="F1EDFF"/>
                        </a:highlight>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i="1" lang="en" sz="1800">
                          <a:solidFill>
                            <a:srgbClr val="444444"/>
                          </a:solidFill>
                          <a:highlight>
                            <a:srgbClr val="F1EDFF"/>
                          </a:highlight>
                          <a:latin typeface="Calibri"/>
                          <a:ea typeface="Calibri"/>
                          <a:cs typeface="Calibri"/>
                          <a:sym typeface="Calibri"/>
                        </a:rPr>
                        <a:t>x </a:t>
                      </a:r>
                      <a:r>
                        <a:rPr b="1" lang="en" sz="1800">
                          <a:solidFill>
                            <a:srgbClr val="444444"/>
                          </a:solidFill>
                          <a:highlight>
                            <a:srgbClr val="F1EDFF"/>
                          </a:highlight>
                          <a:latin typeface="Calibri"/>
                          <a:ea typeface="Calibri"/>
                          <a:cs typeface="Calibri"/>
                          <a:sym typeface="Calibri"/>
                        </a:rPr>
                        <a:t>∉ A</a:t>
                      </a:r>
                      <a:endParaRPr b="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Not element of</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no set membership</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 5 ∉ A</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44444"/>
                          </a:solidFill>
                          <a:highlight>
                            <a:srgbClr val="F1EDFF"/>
                          </a:highlight>
                          <a:latin typeface="Calibri"/>
                          <a:ea typeface="Calibri"/>
                          <a:cs typeface="Calibri"/>
                          <a:sym typeface="Calibri"/>
                        </a:rPr>
                        <a:t>A = B</a:t>
                      </a:r>
                      <a:endParaRPr b="1" i="1" sz="18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000000"/>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E</a:t>
                      </a:r>
                      <a:r>
                        <a:rPr lang="en" sz="1050">
                          <a:solidFill>
                            <a:srgbClr val="444444"/>
                          </a:solidFill>
                          <a:highlight>
                            <a:srgbClr val="F1EDFF"/>
                          </a:highlight>
                        </a:rPr>
                        <a:t>quality</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B</a:t>
                      </a:r>
                      <a:r>
                        <a:rPr lang="en" sz="1050">
                          <a:solidFill>
                            <a:srgbClr val="444444"/>
                          </a:solidFill>
                          <a:highlight>
                            <a:srgbClr val="F1EDFF"/>
                          </a:highlight>
                        </a:rPr>
                        <a:t>oth sets have the same members. Order need not be same.</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{7, 13,15} = {13, 7, 15}</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ctr">
                        <a:lnSpc>
                          <a:spcPct val="142857"/>
                        </a:lnSpc>
                        <a:spcBef>
                          <a:spcPts val="0"/>
                        </a:spcBef>
                        <a:spcAft>
                          <a:spcPts val="0"/>
                        </a:spcAft>
                        <a:buNone/>
                      </a:pPr>
                      <a:r>
                        <a:rPr b="1" lang="en" sz="1800">
                          <a:solidFill>
                            <a:srgbClr val="434343"/>
                          </a:solidFill>
                          <a:latin typeface="Calibri"/>
                          <a:ea typeface="Calibri"/>
                          <a:cs typeface="Calibri"/>
                          <a:sym typeface="Calibri"/>
                        </a:rPr>
                        <a:t>Ā </a:t>
                      </a:r>
                      <a:r>
                        <a:rPr lang="en" sz="1800">
                          <a:solidFill>
                            <a:srgbClr val="434343"/>
                          </a:solidFill>
                          <a:latin typeface="Calibri"/>
                          <a:ea typeface="Calibri"/>
                          <a:cs typeface="Calibri"/>
                          <a:sym typeface="Calibri"/>
                        </a:rPr>
                        <a:t>or</a:t>
                      </a:r>
                      <a:r>
                        <a:rPr b="1" lang="en" sz="1800">
                          <a:solidFill>
                            <a:srgbClr val="434343"/>
                          </a:solidFill>
                          <a:latin typeface="Calibri"/>
                          <a:ea typeface="Calibri"/>
                          <a:cs typeface="Calibri"/>
                          <a:sym typeface="Calibri"/>
                        </a:rPr>
                        <a:t> </a:t>
                      </a:r>
                      <a:r>
                        <a:rPr b="1" lang="en" sz="1800">
                          <a:solidFill>
                            <a:srgbClr val="434343"/>
                          </a:solidFill>
                          <a:highlight>
                            <a:srgbClr val="F1EDFF"/>
                          </a:highlight>
                          <a:latin typeface="Calibri"/>
                          <a:ea typeface="Calibri"/>
                          <a:cs typeface="Calibri"/>
                          <a:sym typeface="Calibri"/>
                        </a:rPr>
                        <a:t>A’ </a:t>
                      </a:r>
                      <a:r>
                        <a:rPr lang="en" sz="1800">
                          <a:solidFill>
                            <a:srgbClr val="434343"/>
                          </a:solidFill>
                          <a:latin typeface="Calibri"/>
                          <a:ea typeface="Calibri"/>
                          <a:cs typeface="Calibri"/>
                          <a:sym typeface="Calibri"/>
                        </a:rPr>
                        <a:t>or</a:t>
                      </a:r>
                      <a:r>
                        <a:rPr b="1" lang="en" sz="1800">
                          <a:solidFill>
                            <a:srgbClr val="434343"/>
                          </a:solidFill>
                          <a:highlight>
                            <a:srgbClr val="F1EDFF"/>
                          </a:highlight>
                          <a:latin typeface="Calibri"/>
                          <a:ea typeface="Calibri"/>
                          <a:cs typeface="Calibri"/>
                          <a:sym typeface="Calibri"/>
                        </a:rPr>
                        <a:t> </a:t>
                      </a:r>
                      <a:r>
                        <a:rPr b="1" lang="en" sz="1800">
                          <a:solidFill>
                            <a:srgbClr val="434343"/>
                          </a:solidFill>
                          <a:highlight>
                            <a:srgbClr val="F1EDFF"/>
                          </a:highlight>
                          <a:latin typeface="Calibri"/>
                          <a:ea typeface="Calibri"/>
                          <a:cs typeface="Calibri"/>
                          <a:sym typeface="Calibri"/>
                        </a:rPr>
                        <a:t>A</a:t>
                      </a:r>
                      <a:r>
                        <a:rPr b="1" baseline="30000" lang="en" sz="1800">
                          <a:solidFill>
                            <a:srgbClr val="434343"/>
                          </a:solidFill>
                          <a:highlight>
                            <a:srgbClr val="F1EDFF"/>
                          </a:highlight>
                          <a:latin typeface="Calibri"/>
                          <a:ea typeface="Calibri"/>
                          <a:cs typeface="Calibri"/>
                          <a:sym typeface="Calibri"/>
                        </a:rPr>
                        <a:t>c</a:t>
                      </a:r>
                      <a:endParaRPr b="1" baseline="30000" i="1" sz="1800">
                        <a:solidFill>
                          <a:srgbClr val="434343"/>
                        </a:solidFill>
                        <a:highlight>
                          <a:srgbClr val="F1EDFF"/>
                        </a:highlight>
                        <a:latin typeface="Calibri"/>
                        <a:ea typeface="Calibri"/>
                        <a:cs typeface="Calibri"/>
                        <a:sym typeface="Calibri"/>
                      </a:endParaRPr>
                    </a:p>
                  </a:txBody>
                  <a:tcPr marT="76200" marB="76200" marR="76200" marL="762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C</a:t>
                      </a:r>
                      <a:r>
                        <a:rPr lang="en" sz="1050">
                          <a:solidFill>
                            <a:srgbClr val="444444"/>
                          </a:solidFill>
                          <a:highlight>
                            <a:srgbClr val="F1EDFF"/>
                          </a:highlight>
                        </a:rPr>
                        <a:t>omplement</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000000"/>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A</a:t>
                      </a:r>
                      <a:r>
                        <a:rPr lang="en" sz="1050">
                          <a:solidFill>
                            <a:srgbClr val="444444"/>
                          </a:solidFill>
                          <a:highlight>
                            <a:srgbClr val="F1EDFF"/>
                          </a:highlight>
                        </a:rPr>
                        <a:t>ll the objects that do not belong to set A</a:t>
                      </a:r>
                      <a:endParaRPr sz="105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sz="1050">
                          <a:solidFill>
                            <a:srgbClr val="444444"/>
                          </a:solidFill>
                          <a:highlight>
                            <a:srgbClr val="F1EDFF"/>
                          </a:highlight>
                        </a:rPr>
                        <a:t>If </a:t>
                      </a:r>
                      <a:r>
                        <a:rPr lang="en" sz="1050">
                          <a:solidFill>
                            <a:srgbClr val="444444"/>
                          </a:solidFill>
                          <a:highlight>
                            <a:srgbClr val="F1EDFF"/>
                          </a:highlight>
                        </a:rPr>
                        <a:t> U = {1, 2, 7, 9, 13, 15, 21, 23, 28, 30}; </a:t>
                      </a:r>
                      <a:r>
                        <a:rPr lang="en" sz="1200">
                          <a:solidFill>
                            <a:srgbClr val="444444"/>
                          </a:solidFill>
                          <a:highlight>
                            <a:srgbClr val="F1EDFF"/>
                          </a:highlight>
                          <a:latin typeface="Calibri"/>
                          <a:ea typeface="Calibri"/>
                          <a:cs typeface="Calibri"/>
                          <a:sym typeface="Calibri"/>
                        </a:rPr>
                        <a:t>A = {1, 7, 9, 13, 15, 23}</a:t>
                      </a:r>
                      <a:endParaRPr sz="1050">
                        <a:solidFill>
                          <a:srgbClr val="444444"/>
                        </a:solidFill>
                        <a:highlight>
                          <a:srgbClr val="F1EDFF"/>
                        </a:highlight>
                      </a:endParaRPr>
                    </a:p>
                    <a:p>
                      <a:pPr indent="0" lvl="0" marL="0" rtl="0" algn="l">
                        <a:lnSpc>
                          <a:spcPct val="150000"/>
                        </a:lnSpc>
                        <a:spcBef>
                          <a:spcPts val="0"/>
                        </a:spcBef>
                        <a:spcAft>
                          <a:spcPts val="0"/>
                        </a:spcAft>
                        <a:buNone/>
                      </a:pPr>
                      <a:r>
                        <a:rPr b="1" lang="en" sz="1200">
                          <a:solidFill>
                            <a:srgbClr val="444444"/>
                          </a:solidFill>
                          <a:highlight>
                            <a:srgbClr val="F1EDFF"/>
                          </a:highlight>
                        </a:rPr>
                        <a:t>A</a:t>
                      </a:r>
                      <a:r>
                        <a:rPr b="1" baseline="30000" lang="en" sz="900">
                          <a:solidFill>
                            <a:srgbClr val="444444"/>
                          </a:solidFill>
                          <a:highlight>
                            <a:srgbClr val="F1EDFF"/>
                          </a:highlight>
                        </a:rPr>
                        <a:t>c</a:t>
                      </a:r>
                      <a:r>
                        <a:rPr lang="en" sz="1200">
                          <a:solidFill>
                            <a:srgbClr val="444444"/>
                          </a:solidFill>
                          <a:highlight>
                            <a:srgbClr val="F1EDFF"/>
                          </a:highlight>
                        </a:rPr>
                        <a:t> = {2, 21, 28, 30}</a:t>
                      </a:r>
                      <a:endParaRPr sz="1200">
                        <a:solidFill>
                          <a:srgbClr val="444444"/>
                        </a:solidFill>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Types of Sets</a:t>
            </a:r>
            <a:endParaRPr sz="2800">
              <a:latin typeface="Calibri"/>
              <a:ea typeface="Calibri"/>
              <a:cs typeface="Calibri"/>
              <a:sym typeface="Calibri"/>
            </a:endParaRPr>
          </a:p>
        </p:txBody>
      </p:sp>
      <p:graphicFrame>
        <p:nvGraphicFramePr>
          <p:cNvPr id="268" name="Google Shape;268;p30"/>
          <p:cNvGraphicFramePr/>
          <p:nvPr/>
        </p:nvGraphicFramePr>
        <p:xfrm>
          <a:off x="373025" y="819150"/>
          <a:ext cx="3000000" cy="3000000"/>
        </p:xfrm>
        <a:graphic>
          <a:graphicData uri="http://schemas.openxmlformats.org/drawingml/2006/table">
            <a:tbl>
              <a:tblPr>
                <a:noFill/>
                <a:tableStyleId>{A9E7A084-7A39-4461-87EB-A3D604E095AF}</a:tableStyleId>
              </a:tblPr>
              <a:tblGrid>
                <a:gridCol w="1695000"/>
                <a:gridCol w="3889925"/>
                <a:gridCol w="2524375"/>
              </a:tblGrid>
              <a:tr h="381000">
                <a:tc>
                  <a:txBody>
                    <a:bodyPr/>
                    <a:lstStyle/>
                    <a:p>
                      <a:pPr indent="0" lvl="0" marL="0" rtl="0" algn="ctr">
                        <a:spcBef>
                          <a:spcPts val="0"/>
                        </a:spcBef>
                        <a:spcAft>
                          <a:spcPts val="0"/>
                        </a:spcAft>
                        <a:buNone/>
                      </a:pPr>
                      <a:r>
                        <a:rPr b="1" lang="en">
                          <a:latin typeface="Calibri"/>
                          <a:ea typeface="Calibri"/>
                          <a:cs typeface="Calibri"/>
                          <a:sym typeface="Calibri"/>
                        </a:rPr>
                        <a:t>Set Type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Definition</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Example</a:t>
                      </a:r>
                      <a:endParaRPr b="1">
                        <a:latin typeface="Calibri"/>
                        <a:ea typeface="Calibri"/>
                        <a:cs typeface="Calibri"/>
                        <a:sym typeface="Calibri"/>
                      </a:endParaRPr>
                    </a:p>
                  </a:txBody>
                  <a:tcPr marT="91425" marB="91425" marR="91425" marL="91425">
                    <a:lnB cap="flat" cmpd="sng" w="8650">
                      <a:solidFill>
                        <a:srgbClr val="444444"/>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b="1" lang="en">
                          <a:latin typeface="Calibri"/>
                          <a:ea typeface="Calibri"/>
                          <a:cs typeface="Calibri"/>
                          <a:sym typeface="Calibri"/>
                        </a:rPr>
                        <a:t>Singleton Sets</a:t>
                      </a:r>
                      <a:endParaRPr b="1">
                        <a:latin typeface="Calibri"/>
                        <a:ea typeface="Calibri"/>
                        <a:cs typeface="Calibri"/>
                        <a:sym typeface="Calibri"/>
                      </a:endParaRPr>
                    </a:p>
                  </a:txBody>
                  <a:tcPr marT="76200" marB="76200" marR="76200" marL="76200" anchor="ctr">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A set that has only one element is called a singleton set or also called a unit set.</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Set A = { k | k is an integer between 7 and 9} which is A = {8}.</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l">
                        <a:spcBef>
                          <a:spcPts val="0"/>
                        </a:spcBef>
                        <a:spcAft>
                          <a:spcPts val="0"/>
                        </a:spcAft>
                        <a:buNone/>
                      </a:pPr>
                      <a:r>
                        <a:rPr b="1" lang="en">
                          <a:latin typeface="Calibri"/>
                          <a:ea typeface="Calibri"/>
                          <a:cs typeface="Calibri"/>
                          <a:sym typeface="Calibri"/>
                        </a:rPr>
                        <a:t>Finite Sets</a:t>
                      </a:r>
                      <a:endParaRPr b="1">
                        <a:latin typeface="Calibri"/>
                        <a:ea typeface="Calibri"/>
                        <a:cs typeface="Calibri"/>
                        <a:sym typeface="Calibri"/>
                      </a:endParaRPr>
                    </a:p>
                  </a:txBody>
                  <a:tcPr marT="76200" marB="76200" marR="76200" marL="76200" anchor="ctr">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A set with a finite or countable number of elements is called a finite set.</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Set B = {k | k is a prime number less than 15}, which is B = {2,3,5,7,11,13}</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l">
                        <a:spcBef>
                          <a:spcPts val="0"/>
                        </a:spcBef>
                        <a:spcAft>
                          <a:spcPts val="0"/>
                        </a:spcAft>
                        <a:buNone/>
                      </a:pPr>
                      <a:r>
                        <a:rPr b="1" lang="en">
                          <a:latin typeface="Calibri"/>
                          <a:ea typeface="Calibri"/>
                          <a:cs typeface="Calibri"/>
                          <a:sym typeface="Calibri"/>
                        </a:rPr>
                        <a:t>Infinite Sets</a:t>
                      </a:r>
                      <a:endParaRPr b="1">
                        <a:latin typeface="Calibri"/>
                        <a:ea typeface="Calibri"/>
                        <a:cs typeface="Calibri"/>
                        <a:sym typeface="Calibri"/>
                      </a:endParaRPr>
                    </a:p>
                  </a:txBody>
                  <a:tcPr marT="76200" marB="76200" marR="76200" marL="76200" anchor="ctr">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000000"/>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A set with an infinite number of elements is called an infinite set.</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Set C = {Multiples of 10}</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l">
                        <a:spcBef>
                          <a:spcPts val="0"/>
                        </a:spcBef>
                        <a:spcAft>
                          <a:spcPts val="0"/>
                        </a:spcAft>
                        <a:buNone/>
                      </a:pPr>
                      <a:r>
                        <a:rPr b="1" lang="en">
                          <a:latin typeface="Calibri"/>
                          <a:ea typeface="Calibri"/>
                          <a:cs typeface="Calibri"/>
                          <a:sym typeface="Calibri"/>
                        </a:rPr>
                        <a:t>Empty or Null Sets</a:t>
                      </a:r>
                      <a:endParaRPr b="1">
                        <a:latin typeface="Calibri"/>
                        <a:ea typeface="Calibri"/>
                        <a:cs typeface="Calibri"/>
                        <a:sym typeface="Calibri"/>
                      </a:endParaRPr>
                    </a:p>
                  </a:txBody>
                  <a:tcPr marT="76200" marB="76200" marR="76200" marL="76200"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A set that does not has any element in it is called an Empty set or a Null set. An empty set is denoted using the symbol </a:t>
                      </a:r>
                      <a:r>
                        <a:rPr b="1" lang="en">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a:txBody>
                  <a:tcPr marT="76200" marB="76200" marR="76200" marL="76200">
                    <a:lnL cap="flat" cmpd="sng" w="8650">
                      <a:solidFill>
                        <a:srgbClr val="000000"/>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spcBef>
                          <a:spcPts val="0"/>
                        </a:spcBef>
                        <a:spcAft>
                          <a:spcPts val="0"/>
                        </a:spcAft>
                        <a:buNone/>
                      </a:pPr>
                      <a:r>
                        <a:rPr lang="en">
                          <a:latin typeface="Calibri"/>
                          <a:ea typeface="Calibri"/>
                          <a:cs typeface="Calibri"/>
                          <a:sym typeface="Calibri"/>
                        </a:rPr>
                        <a:t>Set X = { }.</a:t>
                      </a:r>
                      <a:endParaRPr>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r h="381000">
                <a:tc>
                  <a:txBody>
                    <a:bodyPr/>
                    <a:lstStyle/>
                    <a:p>
                      <a:pPr indent="0" lvl="0" marL="0" rtl="0" algn="l">
                        <a:spcBef>
                          <a:spcPts val="0"/>
                        </a:spcBef>
                        <a:spcAft>
                          <a:spcPts val="0"/>
                        </a:spcAft>
                        <a:buNone/>
                      </a:pPr>
                      <a:r>
                        <a:rPr b="1" lang="en">
                          <a:latin typeface="Calibri"/>
                          <a:ea typeface="Calibri"/>
                          <a:cs typeface="Calibri"/>
                          <a:sym typeface="Calibri"/>
                        </a:rPr>
                        <a:t>Disjoint Sets</a:t>
                      </a:r>
                      <a:endParaRPr b="1">
                        <a:latin typeface="Calibri"/>
                        <a:ea typeface="Calibri"/>
                        <a:cs typeface="Calibri"/>
                        <a:sym typeface="Calibri"/>
                      </a:endParaRPr>
                    </a:p>
                  </a:txBody>
                  <a:tcPr marT="76200" marB="76200" marR="76200" marL="76200"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a:highlight>
                            <a:srgbClr val="F1EDFF"/>
                          </a:highlight>
                          <a:latin typeface="Calibri"/>
                          <a:ea typeface="Calibri"/>
                          <a:cs typeface="Calibri"/>
                          <a:sym typeface="Calibri"/>
                        </a:rPr>
                        <a:t>Two Sets are said to be disjoint when </a:t>
                      </a:r>
                      <a:r>
                        <a:rPr lang="en">
                          <a:highlight>
                            <a:srgbClr val="F1EDFF"/>
                          </a:highlight>
                          <a:latin typeface="Calibri"/>
                          <a:ea typeface="Calibri"/>
                          <a:cs typeface="Calibri"/>
                          <a:sym typeface="Calibri"/>
                        </a:rPr>
                        <a:t>they do not have any common element.</a:t>
                      </a:r>
                      <a:endParaRPr>
                        <a:highlight>
                          <a:srgbClr val="F1EDFF"/>
                        </a:highlight>
                        <a:latin typeface="Calibri"/>
                        <a:ea typeface="Calibri"/>
                        <a:cs typeface="Calibri"/>
                        <a:sym typeface="Calibri"/>
                      </a:endParaRPr>
                    </a:p>
                  </a:txBody>
                  <a:tcPr marT="76200" marB="76200" marR="76200" marL="76200">
                    <a:lnL cap="flat" cmpd="sng" w="8650">
                      <a:solidFill>
                        <a:srgbClr val="000000"/>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c>
                  <a:txBody>
                    <a:bodyPr/>
                    <a:lstStyle/>
                    <a:p>
                      <a:pPr indent="0" lvl="0" marL="0" rtl="0" algn="l">
                        <a:lnSpc>
                          <a:spcPct val="142857"/>
                        </a:lnSpc>
                        <a:spcBef>
                          <a:spcPts val="0"/>
                        </a:spcBef>
                        <a:spcAft>
                          <a:spcPts val="0"/>
                        </a:spcAft>
                        <a:buNone/>
                      </a:pPr>
                      <a:r>
                        <a:rPr lang="en">
                          <a:highlight>
                            <a:srgbClr val="F1EDFF"/>
                          </a:highlight>
                          <a:latin typeface="Calibri"/>
                          <a:ea typeface="Calibri"/>
                          <a:cs typeface="Calibri"/>
                          <a:sym typeface="Calibri"/>
                        </a:rPr>
                        <a:t>A = {1,2,3,4} B = {5,6,7,8}. Here, set A and set B are disjoint sets.</a:t>
                      </a:r>
                      <a:endParaRPr>
                        <a:highlight>
                          <a:srgbClr val="F1EDFF"/>
                        </a:highlight>
                        <a:latin typeface="Calibri"/>
                        <a:ea typeface="Calibri"/>
                        <a:cs typeface="Calibri"/>
                        <a:sym typeface="Calibri"/>
                      </a:endParaRPr>
                    </a:p>
                  </a:txBody>
                  <a:tcPr marT="76200" marB="76200" marR="76200" marL="76200">
                    <a:lnL cap="flat" cmpd="sng" w="8650">
                      <a:solidFill>
                        <a:srgbClr val="444444"/>
                      </a:solidFill>
                      <a:prstDash val="solid"/>
                      <a:round/>
                      <a:headEnd len="sm" w="sm" type="none"/>
                      <a:tailEnd len="sm" w="sm" type="none"/>
                    </a:lnL>
                    <a:lnR cap="flat" cmpd="sng" w="8650">
                      <a:solidFill>
                        <a:srgbClr val="444444"/>
                      </a:solidFill>
                      <a:prstDash val="solid"/>
                      <a:round/>
                      <a:headEnd len="sm" w="sm" type="none"/>
                      <a:tailEnd len="sm" w="sm" type="none"/>
                    </a:lnR>
                    <a:lnT cap="flat" cmpd="sng" w="8650">
                      <a:solidFill>
                        <a:srgbClr val="444444"/>
                      </a:solidFill>
                      <a:prstDash val="solid"/>
                      <a:round/>
                      <a:headEnd len="sm" w="sm" type="none"/>
                      <a:tailEnd len="sm" w="sm" type="none"/>
                    </a:lnT>
                    <a:lnB cap="flat" cmpd="sng" w="8650">
                      <a:solidFill>
                        <a:srgbClr val="444444"/>
                      </a:solidFill>
                      <a:prstDash val="solid"/>
                      <a:round/>
                      <a:headEnd len="sm" w="sm" type="none"/>
                      <a:tailEnd len="sm" w="sm" type="none"/>
                    </a:lnB>
                    <a:solidFill>
                      <a:srgbClr val="F1EDFF"/>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p:nvPr/>
        </p:nvSpPr>
        <p:spPr>
          <a:xfrm>
            <a:off x="170450" y="786225"/>
            <a:ext cx="3970500" cy="41916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txBox="1"/>
          <p:nvPr>
            <p:ph idx="1" type="body"/>
          </p:nvPr>
        </p:nvSpPr>
        <p:spPr>
          <a:xfrm>
            <a:off x="235500" y="847675"/>
            <a:ext cx="3741300" cy="37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Venn Diagram</a:t>
            </a:r>
            <a:endParaRPr sz="1700">
              <a:latin typeface="Calibri"/>
              <a:ea typeface="Calibri"/>
              <a:cs typeface="Calibri"/>
              <a:sym typeface="Calibri"/>
            </a:endParaRPr>
          </a:p>
          <a:p>
            <a:pPr indent="-336550" lvl="0" marL="457200" rtl="0" algn="l">
              <a:spcBef>
                <a:spcPts val="1200"/>
              </a:spcBef>
              <a:spcAft>
                <a:spcPts val="0"/>
              </a:spcAft>
              <a:buSzPts val="1700"/>
              <a:buFont typeface="Calibri"/>
              <a:buChar char="●"/>
            </a:pPr>
            <a:r>
              <a:rPr lang="en" sz="1700">
                <a:latin typeface="Calibri"/>
                <a:ea typeface="Calibri"/>
                <a:cs typeface="Calibri"/>
                <a:sym typeface="Calibri"/>
              </a:rPr>
              <a:t>Schematic drawing of sets that demonstrates the relationships between different sets</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Sets are shown as circles, or other closed figures, within a rectangle corresponding to the universal set, U.</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elements are either shown inside the circles (if they belong to set) or outside if they di not belong to set.</a:t>
            </a:r>
            <a:endParaRPr sz="1700">
              <a:latin typeface="Calibri"/>
              <a:ea typeface="Calibri"/>
              <a:cs typeface="Calibri"/>
              <a:sym typeface="Calibri"/>
            </a:endParaRPr>
          </a:p>
          <a:p>
            <a:pPr indent="0" lvl="0" marL="0" rtl="0" algn="l">
              <a:spcBef>
                <a:spcPts val="1200"/>
              </a:spcBef>
              <a:spcAft>
                <a:spcPts val="0"/>
              </a:spcAft>
              <a:buNone/>
            </a:pPr>
            <a:r>
              <a:t/>
            </a:r>
            <a:endParaRPr sz="1700">
              <a:latin typeface="Calibri"/>
              <a:ea typeface="Calibri"/>
              <a:cs typeface="Calibri"/>
              <a:sym typeface="Calibri"/>
            </a:endParaRPr>
          </a:p>
          <a:p>
            <a:pPr indent="0" lvl="0" marL="0" rtl="0" algn="l">
              <a:spcBef>
                <a:spcPts val="1200"/>
              </a:spcBef>
              <a:spcAft>
                <a:spcPts val="1200"/>
              </a:spcAft>
              <a:buNone/>
            </a:pPr>
            <a:r>
              <a:t/>
            </a:r>
            <a:endParaRPr sz="1700">
              <a:latin typeface="Calibri"/>
              <a:ea typeface="Calibri"/>
              <a:cs typeface="Calibri"/>
              <a:sym typeface="Calibri"/>
            </a:endParaRPr>
          </a:p>
        </p:txBody>
      </p:sp>
      <p:sp>
        <p:nvSpPr>
          <p:cNvPr id="275" name="Google Shape;275;p31"/>
          <p:cNvSpPr/>
          <p:nvPr/>
        </p:nvSpPr>
        <p:spPr>
          <a:xfrm>
            <a:off x="4389950" y="1308650"/>
            <a:ext cx="2164500" cy="1152600"/>
          </a:xfrm>
          <a:prstGeom prst="rect">
            <a:avLst/>
          </a:prstGeom>
          <a:solidFill>
            <a:srgbClr val="B7B7B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4851350" y="1510975"/>
            <a:ext cx="1190400" cy="708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6752150" y="1308650"/>
            <a:ext cx="2164500" cy="1152600"/>
          </a:xfrm>
          <a:prstGeom prst="rect">
            <a:avLst/>
          </a:prstGeom>
          <a:solidFill>
            <a:srgbClr val="B7B7B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7061150" y="1510975"/>
            <a:ext cx="943500" cy="708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389950" y="3289850"/>
            <a:ext cx="2164500" cy="1152600"/>
          </a:xfrm>
          <a:prstGeom prst="rect">
            <a:avLst/>
          </a:prstGeom>
          <a:solidFill>
            <a:srgbClr val="B7B7B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698950" y="3415975"/>
            <a:ext cx="1017300" cy="708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6752150" y="3289850"/>
            <a:ext cx="2164500" cy="1152600"/>
          </a:xfrm>
          <a:prstGeom prst="rect">
            <a:avLst/>
          </a:prstGeom>
          <a:solidFill>
            <a:srgbClr val="B7B7B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6908750" y="3492175"/>
            <a:ext cx="834300" cy="708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7670750" y="1510975"/>
            <a:ext cx="943500" cy="708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5232350" y="3415975"/>
            <a:ext cx="1017300" cy="708300"/>
          </a:xfrm>
          <a:prstGeom prst="ellipse">
            <a:avLst/>
          </a:prstGeom>
          <a:solidFill>
            <a:srgbClr val="C9DAF8">
              <a:alpha val="6075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7899350" y="3492175"/>
            <a:ext cx="834300" cy="70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txBox="1"/>
          <p:nvPr/>
        </p:nvSpPr>
        <p:spPr>
          <a:xfrm>
            <a:off x="5304350" y="16631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87" name="Google Shape;287;p31"/>
          <p:cNvSpPr txBox="1"/>
          <p:nvPr/>
        </p:nvSpPr>
        <p:spPr>
          <a:xfrm>
            <a:off x="6005504" y="19679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88" name="Google Shape;288;p31"/>
          <p:cNvSpPr txBox="1"/>
          <p:nvPr/>
        </p:nvSpPr>
        <p:spPr>
          <a:xfrm>
            <a:off x="7514150" y="1663175"/>
            <a:ext cx="714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U B</a:t>
            </a:r>
            <a:endParaRPr/>
          </a:p>
        </p:txBody>
      </p:sp>
      <p:sp>
        <p:nvSpPr>
          <p:cNvPr id="289" name="Google Shape;289;p31"/>
          <p:cNvSpPr txBox="1"/>
          <p:nvPr/>
        </p:nvSpPr>
        <p:spPr>
          <a:xfrm>
            <a:off x="4847150" y="35681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90" name="Google Shape;290;p31"/>
          <p:cNvSpPr txBox="1"/>
          <p:nvPr/>
        </p:nvSpPr>
        <p:spPr>
          <a:xfrm>
            <a:off x="5837750" y="35681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91" name="Google Shape;291;p31"/>
          <p:cNvSpPr txBox="1"/>
          <p:nvPr/>
        </p:nvSpPr>
        <p:spPr>
          <a:xfrm>
            <a:off x="5151950" y="4101575"/>
            <a:ext cx="714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ᑎ B</a:t>
            </a:r>
            <a:endParaRPr/>
          </a:p>
        </p:txBody>
      </p:sp>
      <p:cxnSp>
        <p:nvCxnSpPr>
          <p:cNvPr id="292" name="Google Shape;292;p31"/>
          <p:cNvCxnSpPr/>
          <p:nvPr/>
        </p:nvCxnSpPr>
        <p:spPr>
          <a:xfrm>
            <a:off x="5442150" y="3818400"/>
            <a:ext cx="1200" cy="400800"/>
          </a:xfrm>
          <a:prstGeom prst="straightConnector1">
            <a:avLst/>
          </a:prstGeom>
          <a:noFill/>
          <a:ln cap="flat" cmpd="sng" w="19050">
            <a:solidFill>
              <a:schemeClr val="dk2"/>
            </a:solidFill>
            <a:prstDash val="solid"/>
            <a:round/>
            <a:headEnd len="med" w="med" type="none"/>
            <a:tailEnd len="med" w="med" type="triangle"/>
          </a:ln>
        </p:spPr>
      </p:cxnSp>
      <p:sp>
        <p:nvSpPr>
          <p:cNvPr id="293" name="Google Shape;293;p31"/>
          <p:cNvSpPr txBox="1"/>
          <p:nvPr/>
        </p:nvSpPr>
        <p:spPr>
          <a:xfrm>
            <a:off x="7133150" y="3644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94" name="Google Shape;294;p31"/>
          <p:cNvSpPr txBox="1"/>
          <p:nvPr/>
        </p:nvSpPr>
        <p:spPr>
          <a:xfrm>
            <a:off x="8199950" y="3644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95" name="Google Shape;295;p31"/>
          <p:cNvSpPr txBox="1"/>
          <p:nvPr/>
        </p:nvSpPr>
        <p:spPr>
          <a:xfrm>
            <a:off x="4389950" y="4482575"/>
            <a:ext cx="2164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a:t>
            </a:r>
            <a:r>
              <a:rPr lang="en" sz="1200"/>
              <a:t>ᑎ</a:t>
            </a:r>
            <a:r>
              <a:rPr b="1" lang="en" sz="1200"/>
              <a:t>B - A Intersection B.</a:t>
            </a:r>
            <a:endParaRPr b="1" sz="1200"/>
          </a:p>
        </p:txBody>
      </p:sp>
      <p:sp>
        <p:nvSpPr>
          <p:cNvPr id="296" name="Google Shape;296;p31"/>
          <p:cNvSpPr txBox="1"/>
          <p:nvPr/>
        </p:nvSpPr>
        <p:spPr>
          <a:xfrm>
            <a:off x="6752150" y="2501375"/>
            <a:ext cx="2164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a:t>
            </a:r>
            <a:r>
              <a:rPr lang="en" sz="1200"/>
              <a:t>U</a:t>
            </a:r>
            <a:r>
              <a:rPr b="1" lang="en" sz="1200"/>
              <a:t>B is A Union B.</a:t>
            </a:r>
            <a:endParaRPr b="1" sz="1200"/>
          </a:p>
        </p:txBody>
      </p:sp>
      <p:sp>
        <p:nvSpPr>
          <p:cNvPr id="297" name="Google Shape;297;p31"/>
          <p:cNvSpPr txBox="1"/>
          <p:nvPr/>
        </p:nvSpPr>
        <p:spPr>
          <a:xfrm>
            <a:off x="4313750" y="2501375"/>
            <a:ext cx="24681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Set A and its Complement.</a:t>
            </a:r>
            <a:endParaRPr b="1" sz="1200"/>
          </a:p>
        </p:txBody>
      </p:sp>
      <p:sp>
        <p:nvSpPr>
          <p:cNvPr id="298" name="Google Shape;298;p31"/>
          <p:cNvSpPr txBox="1"/>
          <p:nvPr/>
        </p:nvSpPr>
        <p:spPr>
          <a:xfrm>
            <a:off x="6752150" y="4482575"/>
            <a:ext cx="2164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A and B are Disjoint sets.</a:t>
            </a:r>
            <a:endParaRPr b="1" sz="1200"/>
          </a:p>
        </p:txBody>
      </p:sp>
      <p:sp>
        <p:nvSpPr>
          <p:cNvPr id="299" name="Google Shape;299;p31"/>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Venn Diagram</a:t>
            </a:r>
            <a:endParaRPr sz="28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6900" y="-8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Content</a:t>
            </a:r>
            <a:endParaRPr/>
          </a:p>
        </p:txBody>
      </p:sp>
      <p:sp>
        <p:nvSpPr>
          <p:cNvPr id="69" name="Google Shape;69;p14"/>
          <p:cNvSpPr txBox="1"/>
          <p:nvPr/>
        </p:nvSpPr>
        <p:spPr>
          <a:xfrm>
            <a:off x="406800" y="1130650"/>
            <a:ext cx="8773500" cy="23397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swald"/>
              <a:buChar char="●"/>
            </a:pPr>
            <a:r>
              <a:rPr lang="en" sz="2000">
                <a:latin typeface="Oswald"/>
                <a:ea typeface="Oswald"/>
                <a:cs typeface="Oswald"/>
                <a:sym typeface="Oswald"/>
              </a:rPr>
              <a:t>Probability</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Sets and Venn Diagrams</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Bayes Theorem and Conditional Probability</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Mutually Exclusive Events and Independent Events</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Random variables</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Probability Distributions - Bernoulli, Poisson, Binomial, Normal</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n" sz="2000">
                <a:latin typeface="Oswald"/>
                <a:ea typeface="Oswald"/>
                <a:cs typeface="Oswald"/>
                <a:sym typeface="Oswald"/>
              </a:rPr>
              <a:t>Permutations and Combinations</a:t>
            </a:r>
            <a:endParaRPr sz="2000">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ph idx="1" type="body"/>
          </p:nvPr>
        </p:nvSpPr>
        <p:spPr>
          <a:xfrm>
            <a:off x="83100" y="1000075"/>
            <a:ext cx="2974500" cy="47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Example -</a:t>
            </a:r>
            <a:endParaRPr b="1">
              <a:latin typeface="Calibri"/>
              <a:ea typeface="Calibri"/>
              <a:cs typeface="Calibri"/>
              <a:sym typeface="Calibri"/>
            </a:endParaRPr>
          </a:p>
        </p:txBody>
      </p:sp>
      <p:sp>
        <p:nvSpPr>
          <p:cNvPr id="305" name="Google Shape;305;p32"/>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Union, Intersection and Complement - An Example</a:t>
            </a:r>
            <a:endParaRPr sz="2800">
              <a:latin typeface="Calibri"/>
              <a:ea typeface="Calibri"/>
              <a:cs typeface="Calibri"/>
              <a:sym typeface="Calibri"/>
            </a:endParaRPr>
          </a:p>
        </p:txBody>
      </p:sp>
      <p:sp>
        <p:nvSpPr>
          <p:cNvPr id="306" name="Google Shape;306;p32"/>
          <p:cNvSpPr txBox="1"/>
          <p:nvPr>
            <p:ph idx="1" type="body"/>
          </p:nvPr>
        </p:nvSpPr>
        <p:spPr>
          <a:xfrm>
            <a:off x="235500" y="1533475"/>
            <a:ext cx="2898300" cy="15546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libri"/>
                <a:ea typeface="Calibri"/>
                <a:cs typeface="Calibri"/>
                <a:sym typeface="Calibri"/>
              </a:rPr>
              <a:t>U</a:t>
            </a:r>
            <a:r>
              <a:rPr lang="en">
                <a:latin typeface="Calibri"/>
                <a:ea typeface="Calibri"/>
                <a:cs typeface="Calibri"/>
                <a:sym typeface="Calibri"/>
              </a:rPr>
              <a:t> = {1,2,3,4,5,6,7,8,9,10}</a:t>
            </a:r>
            <a:endParaRPr>
              <a:latin typeface="Calibri"/>
              <a:ea typeface="Calibri"/>
              <a:cs typeface="Calibri"/>
              <a:sym typeface="Calibri"/>
            </a:endParaRPr>
          </a:p>
          <a:p>
            <a:pPr indent="0" lvl="0" marL="0" rtl="0" algn="l">
              <a:spcBef>
                <a:spcPts val="1200"/>
              </a:spcBef>
              <a:spcAft>
                <a:spcPts val="0"/>
              </a:spcAft>
              <a:buNone/>
            </a:pPr>
            <a:r>
              <a:rPr b="1" lang="en">
                <a:latin typeface="Calibri"/>
                <a:ea typeface="Calibri"/>
                <a:cs typeface="Calibri"/>
                <a:sym typeface="Calibri"/>
              </a:rPr>
              <a:t>Set A</a:t>
            </a:r>
            <a:r>
              <a:rPr lang="en">
                <a:latin typeface="Calibri"/>
                <a:ea typeface="Calibri"/>
                <a:cs typeface="Calibri"/>
                <a:sym typeface="Calibri"/>
              </a:rPr>
              <a:t> = {1,2,3,4}</a:t>
            </a:r>
            <a:endParaRPr>
              <a:latin typeface="Calibri"/>
              <a:ea typeface="Calibri"/>
              <a:cs typeface="Calibri"/>
              <a:sym typeface="Calibri"/>
            </a:endParaRPr>
          </a:p>
          <a:p>
            <a:pPr indent="0" lvl="0" marL="0" rtl="0" algn="l">
              <a:spcBef>
                <a:spcPts val="1200"/>
              </a:spcBef>
              <a:spcAft>
                <a:spcPts val="1200"/>
              </a:spcAft>
              <a:buNone/>
            </a:pPr>
            <a:r>
              <a:rPr b="1" lang="en">
                <a:latin typeface="Calibri"/>
                <a:ea typeface="Calibri"/>
                <a:cs typeface="Calibri"/>
                <a:sym typeface="Calibri"/>
              </a:rPr>
              <a:t>Set B</a:t>
            </a:r>
            <a:r>
              <a:rPr lang="en">
                <a:latin typeface="Calibri"/>
                <a:ea typeface="Calibri"/>
                <a:cs typeface="Calibri"/>
                <a:sym typeface="Calibri"/>
              </a:rPr>
              <a:t> = {3,4,5,6}</a:t>
            </a:r>
            <a:endParaRPr>
              <a:latin typeface="Calibri"/>
              <a:ea typeface="Calibri"/>
              <a:cs typeface="Calibri"/>
              <a:sym typeface="Calibri"/>
            </a:endParaRPr>
          </a:p>
        </p:txBody>
      </p:sp>
      <p:sp>
        <p:nvSpPr>
          <p:cNvPr id="307" name="Google Shape;307;p32"/>
          <p:cNvSpPr txBox="1"/>
          <p:nvPr>
            <p:ph idx="1" type="body"/>
          </p:nvPr>
        </p:nvSpPr>
        <p:spPr>
          <a:xfrm>
            <a:off x="159300" y="3667075"/>
            <a:ext cx="2898300" cy="1128600"/>
          </a:xfrm>
          <a:prstGeom prst="rect">
            <a:avLst/>
          </a:prstGeom>
          <a:solidFill>
            <a:schemeClr val="lt1"/>
          </a:solidFill>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alibri"/>
              <a:buChar char="●"/>
            </a:pPr>
            <a:r>
              <a:rPr b="1" lang="en">
                <a:latin typeface="Calibri"/>
                <a:ea typeface="Calibri"/>
                <a:cs typeface="Calibri"/>
                <a:sym typeface="Calibri"/>
              </a:rPr>
              <a:t>A </a:t>
            </a:r>
            <a:r>
              <a:rPr b="1" lang="en">
                <a:latin typeface="Calibri"/>
                <a:ea typeface="Calibri"/>
                <a:cs typeface="Calibri"/>
                <a:sym typeface="Calibri"/>
              </a:rPr>
              <a:t>U B</a:t>
            </a:r>
            <a:r>
              <a:rPr lang="en">
                <a:latin typeface="Calibri"/>
                <a:ea typeface="Calibri"/>
                <a:cs typeface="Calibri"/>
                <a:sym typeface="Calibri"/>
              </a:rPr>
              <a:t> = {1,2,3,4,5,6}</a:t>
            </a:r>
            <a:endParaRPr>
              <a:latin typeface="Calibri"/>
              <a:ea typeface="Calibri"/>
              <a:cs typeface="Calibri"/>
              <a:sym typeface="Calibri"/>
            </a:endParaRPr>
          </a:p>
          <a:p>
            <a:pPr indent="-342900" lvl="0" marL="457200" rtl="0" algn="l">
              <a:lnSpc>
                <a:spcPct val="100000"/>
              </a:lnSpc>
              <a:spcBef>
                <a:spcPts val="0"/>
              </a:spcBef>
              <a:spcAft>
                <a:spcPts val="0"/>
              </a:spcAft>
              <a:buSzPts val="1800"/>
              <a:buChar char="●"/>
            </a:pPr>
            <a:r>
              <a:rPr b="1" lang="en" sz="1400">
                <a:solidFill>
                  <a:srgbClr val="000000"/>
                </a:solidFill>
                <a:latin typeface="Arial"/>
                <a:ea typeface="Arial"/>
                <a:cs typeface="Arial"/>
                <a:sym typeface="Arial"/>
              </a:rPr>
              <a:t>A ᑎ B</a:t>
            </a:r>
            <a:r>
              <a:rPr lang="en">
                <a:latin typeface="Calibri"/>
                <a:ea typeface="Calibri"/>
                <a:cs typeface="Calibri"/>
                <a:sym typeface="Calibri"/>
              </a:rPr>
              <a:t> = {3,4}</a:t>
            </a:r>
            <a:endParaRPr>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Char char="●"/>
            </a:pPr>
            <a:r>
              <a:rPr b="1" lang="en">
                <a:latin typeface="Calibri"/>
                <a:ea typeface="Calibri"/>
                <a:cs typeface="Calibri"/>
                <a:sym typeface="Calibri"/>
              </a:rPr>
              <a:t>A’</a:t>
            </a:r>
            <a:r>
              <a:rPr lang="en">
                <a:latin typeface="Calibri"/>
                <a:ea typeface="Calibri"/>
                <a:cs typeface="Calibri"/>
                <a:sym typeface="Calibri"/>
              </a:rPr>
              <a:t> = {7,8,9,10}</a:t>
            </a:r>
            <a:endParaRPr>
              <a:latin typeface="Calibri"/>
              <a:ea typeface="Calibri"/>
              <a:cs typeface="Calibri"/>
              <a:sym typeface="Calibri"/>
            </a:endParaRPr>
          </a:p>
        </p:txBody>
      </p:sp>
      <p:grpSp>
        <p:nvGrpSpPr>
          <p:cNvPr id="308" name="Google Shape;308;p32"/>
          <p:cNvGrpSpPr/>
          <p:nvPr/>
        </p:nvGrpSpPr>
        <p:grpSpPr>
          <a:xfrm>
            <a:off x="3962225" y="1457275"/>
            <a:ext cx="4794000" cy="2663100"/>
            <a:chOff x="3886025" y="1076275"/>
            <a:chExt cx="4794000" cy="2663100"/>
          </a:xfrm>
        </p:grpSpPr>
        <p:sp>
          <p:nvSpPr>
            <p:cNvPr id="309" name="Google Shape;309;p32"/>
            <p:cNvSpPr/>
            <p:nvPr/>
          </p:nvSpPr>
          <p:spPr>
            <a:xfrm>
              <a:off x="3886025" y="1076275"/>
              <a:ext cx="4794000" cy="26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4698950" y="1561300"/>
              <a:ext cx="2247300" cy="1724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5877352" y="1561300"/>
              <a:ext cx="2247300" cy="1724700"/>
            </a:xfrm>
            <a:prstGeom prst="ellipse">
              <a:avLst/>
            </a:prstGeom>
            <a:solidFill>
              <a:srgbClr val="C9DAF8">
                <a:alpha val="6075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txBox="1"/>
            <p:nvPr/>
          </p:nvSpPr>
          <p:spPr>
            <a:xfrm>
              <a:off x="5151950" y="18917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13" name="Google Shape;313;p32"/>
            <p:cNvSpPr txBox="1"/>
            <p:nvPr/>
          </p:nvSpPr>
          <p:spPr>
            <a:xfrm>
              <a:off x="6294950" y="18917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314" name="Google Shape;314;p32"/>
            <p:cNvSpPr txBox="1"/>
            <p:nvPr/>
          </p:nvSpPr>
          <p:spPr>
            <a:xfrm>
              <a:off x="5151950" y="2501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15" name="Google Shape;315;p32"/>
            <p:cNvSpPr txBox="1"/>
            <p:nvPr/>
          </p:nvSpPr>
          <p:spPr>
            <a:xfrm>
              <a:off x="6294950" y="2501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316" name="Google Shape;316;p32"/>
            <p:cNvSpPr txBox="1"/>
            <p:nvPr/>
          </p:nvSpPr>
          <p:spPr>
            <a:xfrm>
              <a:off x="7209350" y="18917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17" name="Google Shape;317;p32"/>
            <p:cNvSpPr txBox="1"/>
            <p:nvPr/>
          </p:nvSpPr>
          <p:spPr>
            <a:xfrm>
              <a:off x="7209350" y="2501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18" name="Google Shape;318;p32"/>
            <p:cNvSpPr txBox="1"/>
            <p:nvPr/>
          </p:nvSpPr>
          <p:spPr>
            <a:xfrm>
              <a:off x="4161350" y="13583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19" name="Google Shape;319;p32"/>
            <p:cNvSpPr txBox="1"/>
            <p:nvPr/>
          </p:nvSpPr>
          <p:spPr>
            <a:xfrm>
              <a:off x="4161350" y="30347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20" name="Google Shape;320;p32"/>
            <p:cNvSpPr txBox="1"/>
            <p:nvPr/>
          </p:nvSpPr>
          <p:spPr>
            <a:xfrm>
              <a:off x="7971350" y="30347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21" name="Google Shape;321;p32"/>
            <p:cNvSpPr txBox="1"/>
            <p:nvPr/>
          </p:nvSpPr>
          <p:spPr>
            <a:xfrm>
              <a:off x="7971350" y="1282175"/>
              <a:ext cx="385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grpSp>
      <p:sp>
        <p:nvSpPr>
          <p:cNvPr id="322" name="Google Shape;322;p32"/>
          <p:cNvSpPr txBox="1"/>
          <p:nvPr/>
        </p:nvSpPr>
        <p:spPr>
          <a:xfrm>
            <a:off x="122750" y="3187175"/>
            <a:ext cx="3302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Union, Intersection and Complement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idx="1" type="body"/>
          </p:nvPr>
        </p:nvSpPr>
        <p:spPr>
          <a:xfrm>
            <a:off x="387900" y="1000075"/>
            <a:ext cx="29745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sz="2000">
                <a:latin typeface="Calibri"/>
                <a:ea typeface="Calibri"/>
                <a:cs typeface="Calibri"/>
                <a:sym typeface="Calibri"/>
              </a:rPr>
              <a:t>Union</a:t>
            </a:r>
            <a:endParaRPr b="1" sz="2000">
              <a:latin typeface="Calibri"/>
              <a:ea typeface="Calibri"/>
              <a:cs typeface="Calibri"/>
              <a:sym typeface="Calibri"/>
            </a:endParaRPr>
          </a:p>
        </p:txBody>
      </p:sp>
      <p:sp>
        <p:nvSpPr>
          <p:cNvPr id="328" name="Google Shape;328;p33"/>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Formula for </a:t>
            </a:r>
            <a:r>
              <a:rPr lang="en" sz="2800">
                <a:latin typeface="Calibri"/>
                <a:ea typeface="Calibri"/>
                <a:cs typeface="Calibri"/>
                <a:sym typeface="Calibri"/>
              </a:rPr>
              <a:t>Union/ Intersection for number of elements</a:t>
            </a:r>
            <a:endParaRPr sz="2800">
              <a:latin typeface="Calibri"/>
              <a:ea typeface="Calibri"/>
              <a:cs typeface="Calibri"/>
              <a:sym typeface="Calibri"/>
            </a:endParaRPr>
          </a:p>
        </p:txBody>
      </p:sp>
      <p:sp>
        <p:nvSpPr>
          <p:cNvPr id="329" name="Google Shape;329;p33"/>
          <p:cNvSpPr txBox="1"/>
          <p:nvPr>
            <p:ph idx="1" type="body"/>
          </p:nvPr>
        </p:nvSpPr>
        <p:spPr>
          <a:xfrm>
            <a:off x="387900" y="2981275"/>
            <a:ext cx="29745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sz="2000">
                <a:latin typeface="Calibri"/>
                <a:ea typeface="Calibri"/>
                <a:cs typeface="Calibri"/>
                <a:sym typeface="Calibri"/>
              </a:rPr>
              <a:t>Intersection</a:t>
            </a:r>
            <a:endParaRPr b="1" sz="2000">
              <a:latin typeface="Calibri"/>
              <a:ea typeface="Calibri"/>
              <a:cs typeface="Calibri"/>
              <a:sym typeface="Calibri"/>
            </a:endParaRPr>
          </a:p>
        </p:txBody>
      </p:sp>
      <p:sp>
        <p:nvSpPr>
          <p:cNvPr id="330" name="Google Shape;330;p33"/>
          <p:cNvSpPr txBox="1"/>
          <p:nvPr>
            <p:ph idx="1" type="body"/>
          </p:nvPr>
        </p:nvSpPr>
        <p:spPr>
          <a:xfrm>
            <a:off x="1304925" y="3514675"/>
            <a:ext cx="65253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800">
                <a:solidFill>
                  <a:srgbClr val="000000"/>
                </a:solidFill>
                <a:highlight>
                  <a:srgbClr val="FFFFFF"/>
                </a:highlight>
                <a:latin typeface="Calibri"/>
                <a:ea typeface="Calibri"/>
                <a:cs typeface="Calibri"/>
                <a:sym typeface="Calibri"/>
              </a:rPr>
              <a:t>n(A ∩ B) = n(A) + n(B) - n(A U B)</a:t>
            </a:r>
            <a:endParaRPr b="1" sz="2600">
              <a:solidFill>
                <a:srgbClr val="000000"/>
              </a:solidFill>
              <a:latin typeface="Calibri"/>
              <a:ea typeface="Calibri"/>
              <a:cs typeface="Calibri"/>
              <a:sym typeface="Calibri"/>
            </a:endParaRPr>
          </a:p>
        </p:txBody>
      </p:sp>
      <p:sp>
        <p:nvSpPr>
          <p:cNvPr id="331" name="Google Shape;331;p33"/>
          <p:cNvSpPr txBox="1"/>
          <p:nvPr>
            <p:ph idx="1" type="body"/>
          </p:nvPr>
        </p:nvSpPr>
        <p:spPr>
          <a:xfrm>
            <a:off x="1304925" y="1533475"/>
            <a:ext cx="65253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800">
                <a:solidFill>
                  <a:srgbClr val="000000"/>
                </a:solidFill>
                <a:highlight>
                  <a:srgbClr val="FFFFFF"/>
                </a:highlight>
                <a:latin typeface="Calibri"/>
                <a:ea typeface="Calibri"/>
                <a:cs typeface="Calibri"/>
                <a:sym typeface="Calibri"/>
              </a:rPr>
              <a:t>n(A U B) = n(A) + n(B) - n(A ∩ B)</a:t>
            </a:r>
            <a:endParaRPr b="1" sz="2600">
              <a:solidFill>
                <a:srgbClr val="000000"/>
              </a:solidFill>
              <a:latin typeface="Calibri"/>
              <a:ea typeface="Calibri"/>
              <a:cs typeface="Calibri"/>
              <a:sym typeface="Calibri"/>
            </a:endParaRPr>
          </a:p>
        </p:txBody>
      </p:sp>
      <p:sp>
        <p:nvSpPr>
          <p:cNvPr id="332" name="Google Shape;332;p33"/>
          <p:cNvSpPr/>
          <p:nvPr/>
        </p:nvSpPr>
        <p:spPr>
          <a:xfrm>
            <a:off x="201175" y="666250"/>
            <a:ext cx="1259100" cy="42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idx="1" type="body"/>
          </p:nvPr>
        </p:nvSpPr>
        <p:spPr>
          <a:xfrm>
            <a:off x="159300" y="695275"/>
            <a:ext cx="29745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Calibri"/>
                <a:ea typeface="Calibri"/>
                <a:cs typeface="Calibri"/>
                <a:sym typeface="Calibri"/>
              </a:rPr>
              <a:t>For two Disjoint sets</a:t>
            </a:r>
            <a:endParaRPr b="1">
              <a:latin typeface="Calibri"/>
              <a:ea typeface="Calibri"/>
              <a:cs typeface="Calibri"/>
              <a:sym typeface="Calibri"/>
            </a:endParaRPr>
          </a:p>
        </p:txBody>
      </p:sp>
      <p:sp>
        <p:nvSpPr>
          <p:cNvPr id="338" name="Google Shape;338;p34"/>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Formula for Union/ Intersection for number of elements</a:t>
            </a:r>
            <a:endParaRPr sz="2800">
              <a:latin typeface="Calibri"/>
              <a:ea typeface="Calibri"/>
              <a:cs typeface="Calibri"/>
              <a:sym typeface="Calibri"/>
            </a:endParaRPr>
          </a:p>
        </p:txBody>
      </p:sp>
      <p:sp>
        <p:nvSpPr>
          <p:cNvPr id="339" name="Google Shape;339;p34"/>
          <p:cNvSpPr txBox="1"/>
          <p:nvPr>
            <p:ph idx="1" type="body"/>
          </p:nvPr>
        </p:nvSpPr>
        <p:spPr>
          <a:xfrm>
            <a:off x="159300" y="2447875"/>
            <a:ext cx="29745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Calibri"/>
                <a:ea typeface="Calibri"/>
                <a:cs typeface="Calibri"/>
                <a:sym typeface="Calibri"/>
              </a:rPr>
              <a:t>Intersection</a:t>
            </a:r>
            <a:endParaRPr b="1">
              <a:latin typeface="Calibri"/>
              <a:ea typeface="Calibri"/>
              <a:cs typeface="Calibri"/>
              <a:sym typeface="Calibri"/>
            </a:endParaRPr>
          </a:p>
        </p:txBody>
      </p:sp>
      <p:sp>
        <p:nvSpPr>
          <p:cNvPr id="340" name="Google Shape;340;p34"/>
          <p:cNvSpPr txBox="1"/>
          <p:nvPr>
            <p:ph idx="1" type="body"/>
          </p:nvPr>
        </p:nvSpPr>
        <p:spPr>
          <a:xfrm>
            <a:off x="1076325" y="2981275"/>
            <a:ext cx="65253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800">
                <a:solidFill>
                  <a:srgbClr val="000000"/>
                </a:solidFill>
                <a:highlight>
                  <a:srgbClr val="FFFFFF"/>
                </a:highlight>
                <a:latin typeface="Calibri"/>
                <a:ea typeface="Calibri"/>
                <a:cs typeface="Calibri"/>
                <a:sym typeface="Calibri"/>
              </a:rPr>
              <a:t>n(A ∩ B) = </a:t>
            </a:r>
            <a:r>
              <a:rPr b="1" lang="en" sz="2800">
                <a:solidFill>
                  <a:srgbClr val="000000"/>
                </a:solidFill>
                <a:highlight>
                  <a:srgbClr val="FFFFFF"/>
                </a:highlight>
                <a:latin typeface="Calibri"/>
                <a:ea typeface="Calibri"/>
                <a:cs typeface="Calibri"/>
                <a:sym typeface="Calibri"/>
              </a:rPr>
              <a:t>𝜙</a:t>
            </a:r>
            <a:endParaRPr b="1" sz="2600">
              <a:solidFill>
                <a:srgbClr val="000000"/>
              </a:solidFill>
              <a:latin typeface="Calibri"/>
              <a:ea typeface="Calibri"/>
              <a:cs typeface="Calibri"/>
              <a:sym typeface="Calibri"/>
            </a:endParaRPr>
          </a:p>
        </p:txBody>
      </p:sp>
      <p:sp>
        <p:nvSpPr>
          <p:cNvPr id="341" name="Google Shape;341;p34"/>
          <p:cNvSpPr txBox="1"/>
          <p:nvPr>
            <p:ph idx="1" type="body"/>
          </p:nvPr>
        </p:nvSpPr>
        <p:spPr>
          <a:xfrm>
            <a:off x="1076325" y="1685875"/>
            <a:ext cx="65253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800">
                <a:solidFill>
                  <a:srgbClr val="000000"/>
                </a:solidFill>
                <a:highlight>
                  <a:srgbClr val="FFFFFF"/>
                </a:highlight>
                <a:latin typeface="Calibri"/>
                <a:ea typeface="Calibri"/>
                <a:cs typeface="Calibri"/>
                <a:sym typeface="Calibri"/>
              </a:rPr>
              <a:t>n(A U B) = n(A) + n(B)</a:t>
            </a:r>
            <a:endParaRPr b="1" sz="2600">
              <a:solidFill>
                <a:srgbClr val="000000"/>
              </a:solidFill>
              <a:latin typeface="Calibri"/>
              <a:ea typeface="Calibri"/>
              <a:cs typeface="Calibri"/>
              <a:sym typeface="Calibri"/>
            </a:endParaRPr>
          </a:p>
        </p:txBody>
      </p:sp>
      <p:sp>
        <p:nvSpPr>
          <p:cNvPr id="342" name="Google Shape;342;p34"/>
          <p:cNvSpPr txBox="1"/>
          <p:nvPr>
            <p:ph idx="1" type="body"/>
          </p:nvPr>
        </p:nvSpPr>
        <p:spPr>
          <a:xfrm>
            <a:off x="1076325" y="4276675"/>
            <a:ext cx="65253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800">
                <a:solidFill>
                  <a:srgbClr val="000000"/>
                </a:solidFill>
                <a:highlight>
                  <a:srgbClr val="FFFFFF"/>
                </a:highlight>
                <a:latin typeface="Calibri"/>
                <a:ea typeface="Calibri"/>
                <a:cs typeface="Calibri"/>
                <a:sym typeface="Calibri"/>
              </a:rPr>
              <a:t>n(A - B) = n(A)</a:t>
            </a:r>
            <a:endParaRPr b="1" sz="2600">
              <a:solidFill>
                <a:srgbClr val="000000"/>
              </a:solidFill>
              <a:latin typeface="Calibri"/>
              <a:ea typeface="Calibri"/>
              <a:cs typeface="Calibri"/>
              <a:sym typeface="Calibri"/>
            </a:endParaRPr>
          </a:p>
        </p:txBody>
      </p:sp>
      <p:sp>
        <p:nvSpPr>
          <p:cNvPr id="343" name="Google Shape;343;p34"/>
          <p:cNvSpPr txBox="1"/>
          <p:nvPr>
            <p:ph idx="1" type="body"/>
          </p:nvPr>
        </p:nvSpPr>
        <p:spPr>
          <a:xfrm>
            <a:off x="159300" y="1152475"/>
            <a:ext cx="11010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Calibri"/>
                <a:ea typeface="Calibri"/>
                <a:cs typeface="Calibri"/>
                <a:sym typeface="Calibri"/>
              </a:rPr>
              <a:t>Union</a:t>
            </a:r>
            <a:endParaRPr b="1">
              <a:latin typeface="Calibri"/>
              <a:ea typeface="Calibri"/>
              <a:cs typeface="Calibri"/>
              <a:sym typeface="Calibri"/>
            </a:endParaRPr>
          </a:p>
        </p:txBody>
      </p:sp>
      <p:sp>
        <p:nvSpPr>
          <p:cNvPr id="344" name="Google Shape;344;p34"/>
          <p:cNvSpPr txBox="1"/>
          <p:nvPr>
            <p:ph idx="1" type="body"/>
          </p:nvPr>
        </p:nvSpPr>
        <p:spPr>
          <a:xfrm>
            <a:off x="159300" y="3743275"/>
            <a:ext cx="2974500" cy="476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Calibri"/>
                <a:ea typeface="Calibri"/>
                <a:cs typeface="Calibri"/>
                <a:sym typeface="Calibri"/>
              </a:rPr>
              <a:t>Difference</a:t>
            </a:r>
            <a:endParaRPr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69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Mutually Exclusive and Disjoint Events</a:t>
            </a:r>
            <a:endParaRPr sz="2800">
              <a:latin typeface="Calibri"/>
              <a:ea typeface="Calibri"/>
              <a:cs typeface="Calibri"/>
              <a:sym typeface="Calibri"/>
            </a:endParaRPr>
          </a:p>
        </p:txBody>
      </p:sp>
      <p:sp>
        <p:nvSpPr>
          <p:cNvPr id="350" name="Google Shape;350;p35"/>
          <p:cNvSpPr/>
          <p:nvPr/>
        </p:nvSpPr>
        <p:spPr>
          <a:xfrm>
            <a:off x="246650" y="710025"/>
            <a:ext cx="5097900" cy="4304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txBox="1"/>
          <p:nvPr>
            <p:ph idx="1" type="body"/>
          </p:nvPr>
        </p:nvSpPr>
        <p:spPr>
          <a:xfrm>
            <a:off x="311700" y="847675"/>
            <a:ext cx="4925400" cy="39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Mutually Exclusive Events</a:t>
            </a:r>
            <a:endParaRPr sz="1700">
              <a:latin typeface="Calibri"/>
              <a:ea typeface="Calibri"/>
              <a:cs typeface="Calibri"/>
              <a:sym typeface="Calibri"/>
            </a:endParaRPr>
          </a:p>
          <a:p>
            <a:pPr indent="-336550" lvl="0" marL="457200" rtl="0" algn="l">
              <a:spcBef>
                <a:spcPts val="1200"/>
              </a:spcBef>
              <a:spcAft>
                <a:spcPts val="0"/>
              </a:spcAft>
              <a:buSzPts val="1700"/>
              <a:buFont typeface="Calibri"/>
              <a:buChar char="●"/>
            </a:pPr>
            <a:r>
              <a:rPr lang="en" sz="1700">
                <a:latin typeface="Calibri"/>
                <a:ea typeface="Calibri"/>
                <a:cs typeface="Calibri"/>
                <a:sym typeface="Calibri"/>
              </a:rPr>
              <a:t>Mutually exclusive events are the </a:t>
            </a:r>
            <a:r>
              <a:rPr b="1" lang="en" sz="1700">
                <a:latin typeface="Calibri"/>
                <a:ea typeface="Calibri"/>
                <a:cs typeface="Calibri"/>
                <a:sym typeface="Calibri"/>
              </a:rPr>
              <a:t>events that cannot occur or happen at the same time.</a:t>
            </a:r>
            <a:endParaRPr b="1"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Thus, the probability of the events happening at the same time is zero.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They are also called </a:t>
            </a:r>
            <a:r>
              <a:rPr b="1" lang="en" sz="1700">
                <a:latin typeface="Calibri"/>
                <a:ea typeface="Calibri"/>
                <a:cs typeface="Calibri"/>
                <a:sym typeface="Calibri"/>
              </a:rPr>
              <a:t>Disjoint Events.</a:t>
            </a:r>
            <a:endParaRPr b="1"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sum of the probability of Mutually Exclusive events can never be greater than 1. It can be less than 1 (in case the 2 events are not exhaustive) or equal to 1 (if the events are exhaustive).</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In this case, the sum of their probability is exactly 1.</a:t>
            </a:r>
            <a:endParaRPr sz="1700">
              <a:latin typeface="Calibri"/>
              <a:ea typeface="Calibri"/>
              <a:cs typeface="Calibri"/>
              <a:sym typeface="Calibri"/>
            </a:endParaRPr>
          </a:p>
          <a:p>
            <a:pPr indent="0" lvl="0" marL="457200" rtl="0" algn="l">
              <a:spcBef>
                <a:spcPts val="1200"/>
              </a:spcBef>
              <a:spcAft>
                <a:spcPts val="1200"/>
              </a:spcAft>
              <a:buNone/>
            </a:pPr>
            <a:r>
              <a:t/>
            </a:r>
            <a:endParaRPr b="1" sz="1700">
              <a:latin typeface="Calibri"/>
              <a:ea typeface="Calibri"/>
              <a:cs typeface="Calibri"/>
              <a:sym typeface="Calibri"/>
            </a:endParaRPr>
          </a:p>
        </p:txBody>
      </p:sp>
      <p:sp>
        <p:nvSpPr>
          <p:cNvPr id="352" name="Google Shape;352;p35"/>
          <p:cNvSpPr txBox="1"/>
          <p:nvPr>
            <p:ph idx="1" type="body"/>
          </p:nvPr>
        </p:nvSpPr>
        <p:spPr>
          <a:xfrm>
            <a:off x="5471800" y="4072275"/>
            <a:ext cx="3435000" cy="941700"/>
          </a:xfrm>
          <a:prstGeom prst="rect">
            <a:avLst/>
          </a:prstGeom>
          <a:solidFill>
            <a:srgbClr val="F1EDFF"/>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 (A U B) = P(A) + P(B)</a:t>
            </a:r>
            <a:endParaRPr b="1">
              <a:latin typeface="Calibri"/>
              <a:ea typeface="Calibri"/>
              <a:cs typeface="Calibri"/>
              <a:sym typeface="Calibri"/>
            </a:endParaRPr>
          </a:p>
          <a:p>
            <a:pPr indent="0" lvl="0" marL="0" rtl="0" algn="ctr">
              <a:spcBef>
                <a:spcPts val="1200"/>
              </a:spcBef>
              <a:spcAft>
                <a:spcPts val="1200"/>
              </a:spcAft>
              <a:buNone/>
            </a:pPr>
            <a:r>
              <a:rPr b="1" lang="en">
                <a:latin typeface="Calibri"/>
                <a:ea typeface="Calibri"/>
                <a:cs typeface="Calibri"/>
                <a:sym typeface="Calibri"/>
              </a:rPr>
              <a:t>P (A ∩ B) = 0</a:t>
            </a:r>
            <a:endParaRPr b="1">
              <a:latin typeface="Calibri"/>
              <a:ea typeface="Calibri"/>
              <a:cs typeface="Calibri"/>
              <a:sym typeface="Calibri"/>
            </a:endParaRPr>
          </a:p>
        </p:txBody>
      </p:sp>
      <p:sp>
        <p:nvSpPr>
          <p:cNvPr id="353" name="Google Shape;353;p35"/>
          <p:cNvSpPr txBox="1"/>
          <p:nvPr>
            <p:ph idx="1" type="body"/>
          </p:nvPr>
        </p:nvSpPr>
        <p:spPr>
          <a:xfrm>
            <a:off x="5420500" y="2981275"/>
            <a:ext cx="3517500" cy="101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Calibri"/>
                <a:ea typeface="Calibri"/>
                <a:cs typeface="Calibri"/>
                <a:sym typeface="Calibri"/>
              </a:rPr>
              <a:t>The formula for the probability of an event A occurring or the probability of event B occurring is given as P(A) + P(B). Thus -</a:t>
            </a:r>
            <a:endParaRPr sz="1500">
              <a:latin typeface="Calibri"/>
              <a:ea typeface="Calibri"/>
              <a:cs typeface="Calibri"/>
              <a:sym typeface="Calibri"/>
            </a:endParaRPr>
          </a:p>
        </p:txBody>
      </p:sp>
      <p:pic>
        <p:nvPicPr>
          <p:cNvPr id="354" name="Google Shape;354;p35"/>
          <p:cNvPicPr preferRelativeResize="0"/>
          <p:nvPr/>
        </p:nvPicPr>
        <p:blipFill rotWithShape="1">
          <a:blip r:embed="rId3">
            <a:alphaModFix/>
          </a:blip>
          <a:srcRect b="0" l="0" r="0" t="7535"/>
          <a:stretch/>
        </p:blipFill>
        <p:spPr>
          <a:xfrm>
            <a:off x="5689900" y="740675"/>
            <a:ext cx="3044350" cy="1943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 of </a:t>
            </a:r>
            <a:r>
              <a:rPr lang="en" sz="2800">
                <a:latin typeface="Calibri"/>
                <a:ea typeface="Calibri"/>
                <a:cs typeface="Calibri"/>
                <a:sym typeface="Calibri"/>
              </a:rPr>
              <a:t>Mutually Exclusive Events</a:t>
            </a:r>
            <a:endParaRPr sz="2800">
              <a:latin typeface="Calibri"/>
              <a:ea typeface="Calibri"/>
              <a:cs typeface="Calibri"/>
              <a:sym typeface="Calibri"/>
            </a:endParaRPr>
          </a:p>
        </p:txBody>
      </p:sp>
      <p:sp>
        <p:nvSpPr>
          <p:cNvPr id="360" name="Google Shape;360;p36"/>
          <p:cNvSpPr/>
          <p:nvPr/>
        </p:nvSpPr>
        <p:spPr>
          <a:xfrm>
            <a:off x="2918775" y="3610175"/>
            <a:ext cx="5772600" cy="13647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322850" y="2066875"/>
            <a:ext cx="6096000" cy="1235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txBox="1"/>
          <p:nvPr>
            <p:ph idx="1" type="body"/>
          </p:nvPr>
        </p:nvSpPr>
        <p:spPr>
          <a:xfrm>
            <a:off x="315100" y="2143075"/>
            <a:ext cx="6096000" cy="118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latin typeface="Calibri"/>
                <a:ea typeface="Calibri"/>
                <a:cs typeface="Calibri"/>
                <a:sym typeface="Calibri"/>
              </a:rPr>
              <a:t>In a six-sided die, the events '1', '2', '3', '4', '5' and '6' are mutually exclusive events. We cannot get any of these events together at the same time when we threw one die</a:t>
            </a:r>
            <a:r>
              <a:rPr lang="en" sz="1700">
                <a:latin typeface="Calibri"/>
                <a:ea typeface="Calibri"/>
                <a:cs typeface="Calibri"/>
                <a:sym typeface="Calibri"/>
              </a:rPr>
              <a:t>.</a:t>
            </a:r>
            <a:endParaRPr sz="1700">
              <a:latin typeface="Calibri"/>
              <a:ea typeface="Calibri"/>
              <a:cs typeface="Calibri"/>
              <a:sym typeface="Calibri"/>
            </a:endParaRPr>
          </a:p>
        </p:txBody>
      </p:sp>
      <p:pic>
        <p:nvPicPr>
          <p:cNvPr id="363" name="Google Shape;363;p36"/>
          <p:cNvPicPr preferRelativeResize="0"/>
          <p:nvPr/>
        </p:nvPicPr>
        <p:blipFill rotWithShape="1">
          <a:blip r:embed="rId3">
            <a:alphaModFix/>
          </a:blip>
          <a:srcRect b="0" l="0" r="0" t="5285"/>
          <a:stretch/>
        </p:blipFill>
        <p:spPr>
          <a:xfrm>
            <a:off x="391300" y="3501595"/>
            <a:ext cx="2314575" cy="1642080"/>
          </a:xfrm>
          <a:prstGeom prst="rect">
            <a:avLst/>
          </a:prstGeom>
          <a:noFill/>
          <a:ln>
            <a:noFill/>
          </a:ln>
        </p:spPr>
      </p:pic>
      <p:sp>
        <p:nvSpPr>
          <p:cNvPr id="364" name="Google Shape;364;p36"/>
          <p:cNvSpPr txBox="1"/>
          <p:nvPr>
            <p:ph idx="1" type="body"/>
          </p:nvPr>
        </p:nvSpPr>
        <p:spPr>
          <a:xfrm>
            <a:off x="2982100" y="3743275"/>
            <a:ext cx="5590800" cy="118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latin typeface="Calibri"/>
                <a:ea typeface="Calibri"/>
                <a:cs typeface="Calibri"/>
                <a:sym typeface="Calibri"/>
              </a:rPr>
              <a:t>In a deck of 52 cards, drawing a Red card and Jack are NOT Mutually Exclusive Events - because we can draw 2 cards which can be RED and JACK.</a:t>
            </a:r>
            <a:endParaRPr sz="1700">
              <a:latin typeface="Calibri"/>
              <a:ea typeface="Calibri"/>
              <a:cs typeface="Calibri"/>
              <a:sym typeface="Calibri"/>
            </a:endParaRPr>
          </a:p>
        </p:txBody>
      </p:sp>
      <p:pic>
        <p:nvPicPr>
          <p:cNvPr id="365" name="Google Shape;365;p36"/>
          <p:cNvPicPr preferRelativeResize="0"/>
          <p:nvPr/>
        </p:nvPicPr>
        <p:blipFill>
          <a:blip r:embed="rId4">
            <a:alphaModFix/>
          </a:blip>
          <a:stretch>
            <a:fillRect/>
          </a:stretch>
        </p:blipFill>
        <p:spPr>
          <a:xfrm>
            <a:off x="7278975" y="2076275"/>
            <a:ext cx="1183800" cy="1183800"/>
          </a:xfrm>
          <a:prstGeom prst="rect">
            <a:avLst/>
          </a:prstGeom>
          <a:noFill/>
          <a:ln>
            <a:noFill/>
          </a:ln>
        </p:spPr>
      </p:pic>
      <p:sp>
        <p:nvSpPr>
          <p:cNvPr id="366" name="Google Shape;366;p36"/>
          <p:cNvSpPr/>
          <p:nvPr/>
        </p:nvSpPr>
        <p:spPr>
          <a:xfrm>
            <a:off x="2932250" y="619075"/>
            <a:ext cx="5772600" cy="1235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txBox="1"/>
          <p:nvPr>
            <p:ph idx="1" type="body"/>
          </p:nvPr>
        </p:nvSpPr>
        <p:spPr>
          <a:xfrm>
            <a:off x="2982100" y="542875"/>
            <a:ext cx="5772600" cy="118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rgbClr val="434343"/>
                </a:solidFill>
                <a:latin typeface="Calibri"/>
                <a:ea typeface="Calibri"/>
                <a:cs typeface="Calibri"/>
                <a:sym typeface="Calibri"/>
              </a:rPr>
              <a:t>Tossing a coin has 2 outcomes - Heads and Tails. They both cannot occur together thus the event of 'Head' outcome and event of 'Tail' outcome are Mutually Exclusive. Hence the probability of H and T occurring together is 0.</a:t>
            </a:r>
            <a:endParaRPr sz="1700">
              <a:solidFill>
                <a:srgbClr val="434343"/>
              </a:solidFill>
              <a:latin typeface="Calibri"/>
              <a:ea typeface="Calibri"/>
              <a:cs typeface="Calibri"/>
              <a:sym typeface="Calibri"/>
            </a:endParaRPr>
          </a:p>
        </p:txBody>
      </p:sp>
      <p:pic>
        <p:nvPicPr>
          <p:cNvPr id="368" name="Google Shape;368;p36"/>
          <p:cNvPicPr preferRelativeResize="0"/>
          <p:nvPr/>
        </p:nvPicPr>
        <p:blipFill>
          <a:blip r:embed="rId5">
            <a:alphaModFix/>
          </a:blip>
          <a:stretch>
            <a:fillRect/>
          </a:stretch>
        </p:blipFill>
        <p:spPr>
          <a:xfrm>
            <a:off x="1077100" y="764400"/>
            <a:ext cx="966525" cy="1045550"/>
          </a:xfrm>
          <a:prstGeom prst="rect">
            <a:avLst/>
          </a:prstGeom>
          <a:noFill/>
          <a:ln>
            <a:noFill/>
          </a:ln>
        </p:spPr>
      </p:pic>
      <p:sp>
        <p:nvSpPr>
          <p:cNvPr id="369" name="Google Shape;369;p36"/>
          <p:cNvSpPr/>
          <p:nvPr/>
        </p:nvSpPr>
        <p:spPr>
          <a:xfrm>
            <a:off x="32275" y="1062600"/>
            <a:ext cx="1044900" cy="32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Mutually Exclusive and Exhaustive</a:t>
            </a:r>
            <a:endParaRPr sz="2800">
              <a:latin typeface="Calibri"/>
              <a:ea typeface="Calibri"/>
              <a:cs typeface="Calibri"/>
              <a:sym typeface="Calibri"/>
            </a:endParaRPr>
          </a:p>
        </p:txBody>
      </p:sp>
      <p:sp>
        <p:nvSpPr>
          <p:cNvPr id="375" name="Google Shape;375;p37"/>
          <p:cNvSpPr/>
          <p:nvPr/>
        </p:nvSpPr>
        <p:spPr>
          <a:xfrm>
            <a:off x="322850" y="786225"/>
            <a:ext cx="4022700" cy="22110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4666250" y="786225"/>
            <a:ext cx="4022700" cy="22110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txBox="1"/>
          <p:nvPr>
            <p:ph idx="1" type="body"/>
          </p:nvPr>
        </p:nvSpPr>
        <p:spPr>
          <a:xfrm>
            <a:off x="387900" y="847675"/>
            <a:ext cx="38205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Mutually Exclusive AND Exhaustive</a:t>
            </a:r>
            <a:endParaRPr sz="1700">
              <a:latin typeface="Calibri"/>
              <a:ea typeface="Calibri"/>
              <a:cs typeface="Calibri"/>
              <a:sym typeface="Calibri"/>
            </a:endParaRPr>
          </a:p>
          <a:p>
            <a:pPr indent="0" lvl="0" marL="457200" rtl="0" algn="ctr">
              <a:spcBef>
                <a:spcPts val="1200"/>
              </a:spcBef>
              <a:spcAft>
                <a:spcPts val="1200"/>
              </a:spcAft>
              <a:buNone/>
            </a:pPr>
            <a:r>
              <a:t/>
            </a:r>
            <a:endParaRPr b="1" sz="1700">
              <a:latin typeface="Calibri"/>
              <a:ea typeface="Calibri"/>
              <a:cs typeface="Calibri"/>
              <a:sym typeface="Calibri"/>
            </a:endParaRPr>
          </a:p>
        </p:txBody>
      </p:sp>
      <p:sp>
        <p:nvSpPr>
          <p:cNvPr id="378" name="Google Shape;378;p37"/>
          <p:cNvSpPr txBox="1"/>
          <p:nvPr>
            <p:ph idx="1" type="body"/>
          </p:nvPr>
        </p:nvSpPr>
        <p:spPr>
          <a:xfrm>
            <a:off x="464100" y="1609675"/>
            <a:ext cx="3820500" cy="11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The two events are said to be </a:t>
            </a:r>
            <a:r>
              <a:rPr lang="en" sz="1700">
                <a:latin typeface="Calibri"/>
                <a:ea typeface="Calibri"/>
                <a:cs typeface="Calibri"/>
                <a:sym typeface="Calibri"/>
              </a:rPr>
              <a:t>Mutually Exclusive and Exhaustive when the sum of their probabilities = 1.</a:t>
            </a:r>
            <a:endParaRPr sz="1700">
              <a:latin typeface="Calibri"/>
              <a:ea typeface="Calibri"/>
              <a:cs typeface="Calibri"/>
              <a:sym typeface="Calibri"/>
            </a:endParaRPr>
          </a:p>
          <a:p>
            <a:pPr indent="0" lvl="0" marL="457200" rtl="0" algn="l">
              <a:spcBef>
                <a:spcPts val="1200"/>
              </a:spcBef>
              <a:spcAft>
                <a:spcPts val="1200"/>
              </a:spcAft>
              <a:buNone/>
            </a:pPr>
            <a:r>
              <a:t/>
            </a:r>
            <a:endParaRPr sz="1700">
              <a:latin typeface="Calibri"/>
              <a:ea typeface="Calibri"/>
              <a:cs typeface="Calibri"/>
              <a:sym typeface="Calibri"/>
            </a:endParaRPr>
          </a:p>
        </p:txBody>
      </p:sp>
      <p:sp>
        <p:nvSpPr>
          <p:cNvPr id="379" name="Google Shape;379;p37"/>
          <p:cNvSpPr txBox="1"/>
          <p:nvPr>
            <p:ph idx="1" type="body"/>
          </p:nvPr>
        </p:nvSpPr>
        <p:spPr>
          <a:xfrm>
            <a:off x="4731300" y="847675"/>
            <a:ext cx="38205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Mutually Exclusive AND NOT Exhaustive</a:t>
            </a:r>
            <a:endParaRPr sz="1700">
              <a:latin typeface="Calibri"/>
              <a:ea typeface="Calibri"/>
              <a:cs typeface="Calibri"/>
              <a:sym typeface="Calibri"/>
            </a:endParaRPr>
          </a:p>
          <a:p>
            <a:pPr indent="0" lvl="0" marL="457200" rtl="0" algn="ctr">
              <a:spcBef>
                <a:spcPts val="1200"/>
              </a:spcBef>
              <a:spcAft>
                <a:spcPts val="1200"/>
              </a:spcAft>
              <a:buNone/>
            </a:pPr>
            <a:r>
              <a:t/>
            </a:r>
            <a:endParaRPr b="1" sz="1700">
              <a:latin typeface="Calibri"/>
              <a:ea typeface="Calibri"/>
              <a:cs typeface="Calibri"/>
              <a:sym typeface="Calibri"/>
            </a:endParaRPr>
          </a:p>
        </p:txBody>
      </p:sp>
      <p:sp>
        <p:nvSpPr>
          <p:cNvPr id="380" name="Google Shape;380;p37"/>
          <p:cNvSpPr txBox="1"/>
          <p:nvPr>
            <p:ph idx="1" type="body"/>
          </p:nvPr>
        </p:nvSpPr>
        <p:spPr>
          <a:xfrm>
            <a:off x="387900" y="3133675"/>
            <a:ext cx="4022700" cy="11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Eg - The event of Head or Tail when you toss a coin are Mutually Exclusive and Exhaustive</a:t>
            </a:r>
            <a:r>
              <a:rPr lang="en" sz="1700">
                <a:latin typeface="Calibri"/>
                <a:ea typeface="Calibri"/>
                <a:cs typeface="Calibri"/>
                <a:sym typeface="Calibri"/>
              </a:rPr>
              <a:t>. Thus </a:t>
            </a:r>
            <a:r>
              <a:rPr lang="en" sz="1700">
                <a:latin typeface="Calibri"/>
                <a:ea typeface="Calibri"/>
                <a:cs typeface="Calibri"/>
                <a:sym typeface="Calibri"/>
              </a:rPr>
              <a:t>-</a:t>
            </a:r>
            <a:endParaRPr sz="1700">
              <a:latin typeface="Calibri"/>
              <a:ea typeface="Calibri"/>
              <a:cs typeface="Calibri"/>
              <a:sym typeface="Calibri"/>
            </a:endParaRPr>
          </a:p>
          <a:p>
            <a:pPr indent="0" lvl="0" marL="457200" rtl="0" algn="l">
              <a:spcBef>
                <a:spcPts val="1200"/>
              </a:spcBef>
              <a:spcAft>
                <a:spcPts val="1200"/>
              </a:spcAft>
              <a:buNone/>
            </a:pPr>
            <a:r>
              <a:t/>
            </a:r>
            <a:endParaRPr sz="1700">
              <a:latin typeface="Calibri"/>
              <a:ea typeface="Calibri"/>
              <a:cs typeface="Calibri"/>
              <a:sym typeface="Calibri"/>
            </a:endParaRPr>
          </a:p>
        </p:txBody>
      </p:sp>
      <p:sp>
        <p:nvSpPr>
          <p:cNvPr id="381" name="Google Shape;381;p37"/>
          <p:cNvSpPr txBox="1"/>
          <p:nvPr>
            <p:ph idx="1" type="body"/>
          </p:nvPr>
        </p:nvSpPr>
        <p:spPr>
          <a:xfrm>
            <a:off x="4655100" y="1609675"/>
            <a:ext cx="3972900" cy="1127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latin typeface="Calibri"/>
                <a:ea typeface="Calibri"/>
                <a:cs typeface="Calibri"/>
                <a:sym typeface="Calibri"/>
              </a:rPr>
              <a:t>The two events are said to be Mutually Exclusive and Exhaustive when the sum of their probabilities &lt; `1.</a:t>
            </a:r>
            <a:endParaRPr sz="1700">
              <a:latin typeface="Calibri"/>
              <a:ea typeface="Calibri"/>
              <a:cs typeface="Calibri"/>
              <a:sym typeface="Calibri"/>
            </a:endParaRPr>
          </a:p>
        </p:txBody>
      </p:sp>
      <p:sp>
        <p:nvSpPr>
          <p:cNvPr id="382" name="Google Shape;382;p37"/>
          <p:cNvSpPr txBox="1"/>
          <p:nvPr>
            <p:ph idx="1" type="body"/>
          </p:nvPr>
        </p:nvSpPr>
        <p:spPr>
          <a:xfrm>
            <a:off x="387900" y="4429075"/>
            <a:ext cx="3820500" cy="49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P (H) + P (T) = 0.5 + 0.5  = 1</a:t>
            </a:r>
            <a:endParaRPr b="1" sz="1700">
              <a:latin typeface="Calibri"/>
              <a:ea typeface="Calibri"/>
              <a:cs typeface="Calibri"/>
              <a:sym typeface="Calibri"/>
            </a:endParaRPr>
          </a:p>
          <a:p>
            <a:pPr indent="0" lvl="0" marL="457200" rtl="0" algn="ctr">
              <a:spcBef>
                <a:spcPts val="1200"/>
              </a:spcBef>
              <a:spcAft>
                <a:spcPts val="1200"/>
              </a:spcAft>
              <a:buNone/>
            </a:pPr>
            <a:r>
              <a:t/>
            </a:r>
            <a:endParaRPr b="1" sz="1700">
              <a:latin typeface="Calibri"/>
              <a:ea typeface="Calibri"/>
              <a:cs typeface="Calibri"/>
              <a:sym typeface="Calibri"/>
            </a:endParaRPr>
          </a:p>
        </p:txBody>
      </p:sp>
      <p:sp>
        <p:nvSpPr>
          <p:cNvPr id="383" name="Google Shape;383;p37"/>
          <p:cNvSpPr txBox="1"/>
          <p:nvPr>
            <p:ph idx="1" type="body"/>
          </p:nvPr>
        </p:nvSpPr>
        <p:spPr>
          <a:xfrm>
            <a:off x="4731300" y="3133675"/>
            <a:ext cx="3972900" cy="11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Eg - In a six-sided die, the events '2', and '6' are M.E. events but NOT EXHAUSTIVE as there are other outcome also that can come up.</a:t>
            </a:r>
            <a:endParaRPr sz="1700">
              <a:latin typeface="Calibri"/>
              <a:ea typeface="Calibri"/>
              <a:cs typeface="Calibri"/>
              <a:sym typeface="Calibri"/>
            </a:endParaRPr>
          </a:p>
          <a:p>
            <a:pPr indent="0" lvl="0" marL="457200" rtl="0" algn="l">
              <a:spcBef>
                <a:spcPts val="1200"/>
              </a:spcBef>
              <a:spcAft>
                <a:spcPts val="1200"/>
              </a:spcAft>
              <a:buNone/>
            </a:pPr>
            <a:r>
              <a:t/>
            </a:r>
            <a:endParaRPr sz="1700">
              <a:latin typeface="Calibri"/>
              <a:ea typeface="Calibri"/>
              <a:cs typeface="Calibri"/>
              <a:sym typeface="Calibri"/>
            </a:endParaRPr>
          </a:p>
        </p:txBody>
      </p:sp>
      <p:sp>
        <p:nvSpPr>
          <p:cNvPr id="384" name="Google Shape;384;p37"/>
          <p:cNvSpPr txBox="1"/>
          <p:nvPr>
            <p:ph idx="1" type="body"/>
          </p:nvPr>
        </p:nvSpPr>
        <p:spPr>
          <a:xfrm>
            <a:off x="4731300" y="4352875"/>
            <a:ext cx="3820500" cy="49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P (2 and 6) = 0.33  &lt; 1</a:t>
            </a:r>
            <a:endParaRPr b="1" sz="1700">
              <a:latin typeface="Calibri"/>
              <a:ea typeface="Calibri"/>
              <a:cs typeface="Calibri"/>
              <a:sym typeface="Calibri"/>
            </a:endParaRPr>
          </a:p>
          <a:p>
            <a:pPr indent="0" lvl="0" marL="457200" rtl="0" algn="ctr">
              <a:spcBef>
                <a:spcPts val="1200"/>
              </a:spcBef>
              <a:spcAft>
                <a:spcPts val="1200"/>
              </a:spcAft>
              <a:buNone/>
            </a:pPr>
            <a:r>
              <a:t/>
            </a:r>
            <a:endParaRPr b="1" sz="17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Bayes Theorem</a:t>
            </a:r>
            <a:endParaRPr sz="2800">
              <a:latin typeface="Calibri"/>
              <a:ea typeface="Calibri"/>
              <a:cs typeface="Calibri"/>
              <a:sym typeface="Calibri"/>
            </a:endParaRPr>
          </a:p>
        </p:txBody>
      </p:sp>
      <p:sp>
        <p:nvSpPr>
          <p:cNvPr id="390" name="Google Shape;390;p38"/>
          <p:cNvSpPr/>
          <p:nvPr/>
        </p:nvSpPr>
        <p:spPr>
          <a:xfrm>
            <a:off x="322850" y="710025"/>
            <a:ext cx="43155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txBox="1"/>
          <p:nvPr>
            <p:ph idx="1" type="body"/>
          </p:nvPr>
        </p:nvSpPr>
        <p:spPr>
          <a:xfrm>
            <a:off x="540300" y="771475"/>
            <a:ext cx="38205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700">
                <a:latin typeface="Calibri"/>
                <a:ea typeface="Calibri"/>
                <a:cs typeface="Calibri"/>
                <a:sym typeface="Calibri"/>
              </a:rPr>
              <a:t>Bayes Theorem</a:t>
            </a:r>
            <a:endParaRPr b="1" sz="1700">
              <a:latin typeface="Calibri"/>
              <a:ea typeface="Calibri"/>
              <a:cs typeface="Calibri"/>
              <a:sym typeface="Calibri"/>
            </a:endParaRPr>
          </a:p>
        </p:txBody>
      </p:sp>
      <p:sp>
        <p:nvSpPr>
          <p:cNvPr id="392" name="Google Shape;392;p38"/>
          <p:cNvSpPr txBox="1"/>
          <p:nvPr>
            <p:ph idx="1" type="body"/>
          </p:nvPr>
        </p:nvSpPr>
        <p:spPr>
          <a:xfrm>
            <a:off x="387900" y="1304875"/>
            <a:ext cx="4250400" cy="319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It was named after the 18th-century British mathematician Thomas Bayes</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It is the Theorem that describes the  </a:t>
            </a:r>
            <a:r>
              <a:rPr b="1" lang="en" sz="1700">
                <a:latin typeface="Calibri"/>
                <a:ea typeface="Calibri"/>
                <a:cs typeface="Calibri"/>
                <a:sym typeface="Calibri"/>
              </a:rPr>
              <a:t>Conditional Probability.</a:t>
            </a:r>
            <a:endParaRPr b="1"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Conditional probability means - </a:t>
            </a:r>
            <a:r>
              <a:rPr b="1" lang="en" sz="1700">
                <a:latin typeface="Calibri"/>
                <a:ea typeface="Calibri"/>
                <a:cs typeface="Calibri"/>
                <a:sym typeface="Calibri"/>
              </a:rPr>
              <a:t>probability of occurrence of an event related to any condition.</a:t>
            </a:r>
            <a:endParaRPr b="1"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It is defined as the </a:t>
            </a:r>
            <a:r>
              <a:rPr b="1" lang="en" sz="1700">
                <a:latin typeface="Calibri"/>
                <a:ea typeface="Calibri"/>
                <a:cs typeface="Calibri"/>
                <a:sym typeface="Calibri"/>
              </a:rPr>
              <a:t>likelihood that an event will occur, based on the occurrence of a previous outcome.</a:t>
            </a:r>
            <a:endParaRPr b="1" sz="1700">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111375" y="917250"/>
            <a:ext cx="3237925" cy="1217575"/>
          </a:xfrm>
          <a:prstGeom prst="rect">
            <a:avLst/>
          </a:prstGeom>
          <a:noFill/>
          <a:ln>
            <a:noFill/>
          </a:ln>
          <a:effectLst>
            <a:outerShdw blurRad="57150" rotWithShape="0" algn="bl" dir="5400000" dist="19050">
              <a:srgbClr val="000000">
                <a:alpha val="50000"/>
              </a:srgbClr>
            </a:outerShdw>
          </a:effectLst>
        </p:spPr>
      </p:pic>
      <p:sp>
        <p:nvSpPr>
          <p:cNvPr id="394" name="Google Shape;394;p38"/>
          <p:cNvSpPr txBox="1"/>
          <p:nvPr>
            <p:ph idx="1" type="body"/>
          </p:nvPr>
        </p:nvSpPr>
        <p:spPr>
          <a:xfrm>
            <a:off x="4791625" y="2491550"/>
            <a:ext cx="3964500" cy="23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Calibri"/>
                <a:ea typeface="Calibri"/>
                <a:cs typeface="Calibri"/>
                <a:sym typeface="Calibri"/>
              </a:rPr>
              <a:t>Where -</a:t>
            </a:r>
            <a:endParaRPr i="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a:t>
            </a:r>
            <a:r>
              <a:rPr lang="en" sz="1700">
                <a:latin typeface="Calibri"/>
                <a:ea typeface="Calibri"/>
                <a:cs typeface="Calibri"/>
                <a:sym typeface="Calibri"/>
              </a:rPr>
              <a:t> = probability of happening of Event A</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P(B)</a:t>
            </a:r>
            <a:r>
              <a:rPr lang="en" sz="1700">
                <a:latin typeface="Calibri"/>
                <a:ea typeface="Calibri"/>
                <a:cs typeface="Calibri"/>
                <a:sym typeface="Calibri"/>
              </a:rPr>
              <a:t> = probability of happening of Event B</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P(A|B)</a:t>
            </a:r>
            <a:r>
              <a:rPr lang="en" sz="1700">
                <a:latin typeface="Calibri"/>
                <a:ea typeface="Calibri"/>
                <a:cs typeface="Calibri"/>
                <a:sym typeface="Calibri"/>
              </a:rPr>
              <a:t> = probability of event A given B</a:t>
            </a:r>
            <a:endParaRPr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P(B|A)</a:t>
            </a:r>
            <a:r>
              <a:rPr lang="en" sz="1700">
                <a:latin typeface="Calibri"/>
                <a:ea typeface="Calibri"/>
                <a:cs typeface="Calibri"/>
                <a:sym typeface="Calibri"/>
              </a:rPr>
              <a:t> = probability of event B given A</a:t>
            </a:r>
            <a:endParaRPr sz="17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9"/>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 for </a:t>
            </a:r>
            <a:r>
              <a:rPr lang="en" sz="2800">
                <a:latin typeface="Calibri"/>
                <a:ea typeface="Calibri"/>
                <a:cs typeface="Calibri"/>
                <a:sym typeface="Calibri"/>
              </a:rPr>
              <a:t>Bayes Theorem</a:t>
            </a:r>
            <a:endParaRPr sz="2800">
              <a:latin typeface="Calibri"/>
              <a:ea typeface="Calibri"/>
              <a:cs typeface="Calibri"/>
              <a:sym typeface="Calibri"/>
            </a:endParaRPr>
          </a:p>
        </p:txBody>
      </p:sp>
      <p:sp>
        <p:nvSpPr>
          <p:cNvPr id="400" name="Google Shape;400;p39"/>
          <p:cNvSpPr/>
          <p:nvPr/>
        </p:nvSpPr>
        <p:spPr>
          <a:xfrm>
            <a:off x="322850" y="710025"/>
            <a:ext cx="84333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txBox="1"/>
          <p:nvPr>
            <p:ph idx="1" type="body"/>
          </p:nvPr>
        </p:nvSpPr>
        <p:spPr>
          <a:xfrm>
            <a:off x="464100" y="771475"/>
            <a:ext cx="82461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700">
                <a:latin typeface="Calibri"/>
                <a:ea typeface="Calibri"/>
                <a:cs typeface="Calibri"/>
                <a:sym typeface="Calibri"/>
              </a:rPr>
              <a:t>What are the chances of Rain during the day knowing it is cloudy?</a:t>
            </a:r>
            <a:endParaRPr b="1" sz="1700">
              <a:latin typeface="Calibri"/>
              <a:ea typeface="Calibri"/>
              <a:cs typeface="Calibri"/>
              <a:sym typeface="Calibri"/>
            </a:endParaRPr>
          </a:p>
        </p:txBody>
      </p:sp>
      <p:sp>
        <p:nvSpPr>
          <p:cNvPr id="402" name="Google Shape;402;p39"/>
          <p:cNvSpPr txBox="1"/>
          <p:nvPr>
            <p:ph idx="1" type="body"/>
          </p:nvPr>
        </p:nvSpPr>
        <p:spPr>
          <a:xfrm>
            <a:off x="387900" y="1304875"/>
            <a:ext cx="7975800" cy="19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P(R) = Probability of Rain = 10%</a:t>
            </a:r>
            <a:endParaRPr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P(C) = Probability of Cloud = 40%</a:t>
            </a:r>
            <a:endParaRPr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P(C|R) = Probability of Cloud knowing it rained = 70%.</a:t>
            </a:r>
            <a:endParaRPr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Find P(R|C) = Probability of Rain knowing it is cloudy?</a:t>
            </a:r>
            <a:endParaRPr b="1" sz="1700">
              <a:latin typeface="Calibri"/>
              <a:ea typeface="Calibri"/>
              <a:cs typeface="Calibri"/>
              <a:sym typeface="Calibri"/>
            </a:endParaRPr>
          </a:p>
        </p:txBody>
      </p:sp>
      <p:sp>
        <p:nvSpPr>
          <p:cNvPr id="403" name="Google Shape;403;p39"/>
          <p:cNvSpPr txBox="1"/>
          <p:nvPr>
            <p:ph idx="1" type="body"/>
          </p:nvPr>
        </p:nvSpPr>
        <p:spPr>
          <a:xfrm>
            <a:off x="2706800" y="4244875"/>
            <a:ext cx="28647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a:latin typeface="Calibri"/>
                <a:ea typeface="Calibri"/>
                <a:cs typeface="Calibri"/>
                <a:sym typeface="Calibri"/>
              </a:rPr>
              <a:t>=((0.7)*(0.1))/0.4</a:t>
            </a:r>
            <a:endParaRPr b="1" sz="2000">
              <a:latin typeface="Calibri"/>
              <a:ea typeface="Calibri"/>
              <a:cs typeface="Calibri"/>
              <a:sym typeface="Calibri"/>
            </a:endParaRPr>
          </a:p>
        </p:txBody>
      </p:sp>
      <p:sp>
        <p:nvSpPr>
          <p:cNvPr id="404" name="Google Shape;404;p39"/>
          <p:cNvSpPr txBox="1"/>
          <p:nvPr>
            <p:ph idx="1" type="body"/>
          </p:nvPr>
        </p:nvSpPr>
        <p:spPr>
          <a:xfrm>
            <a:off x="5373800" y="4244875"/>
            <a:ext cx="10344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000">
                <a:latin typeface="Calibri"/>
                <a:ea typeface="Calibri"/>
                <a:cs typeface="Calibri"/>
                <a:sym typeface="Calibri"/>
              </a:rPr>
              <a:t>=0.175</a:t>
            </a:r>
            <a:endParaRPr b="1" sz="2000">
              <a:latin typeface="Calibri"/>
              <a:ea typeface="Calibri"/>
              <a:cs typeface="Calibri"/>
              <a:sym typeface="Calibri"/>
            </a:endParaRPr>
          </a:p>
        </p:txBody>
      </p:sp>
      <p:pic>
        <p:nvPicPr>
          <p:cNvPr id="405" name="Google Shape;405;p39"/>
          <p:cNvPicPr preferRelativeResize="0"/>
          <p:nvPr/>
        </p:nvPicPr>
        <p:blipFill>
          <a:blip r:embed="rId3">
            <a:alphaModFix/>
          </a:blip>
          <a:stretch>
            <a:fillRect/>
          </a:stretch>
        </p:blipFill>
        <p:spPr>
          <a:xfrm>
            <a:off x="2779525" y="3261275"/>
            <a:ext cx="3651061" cy="83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0"/>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Confusion Matrix</a:t>
            </a:r>
            <a:r>
              <a:rPr lang="en" sz="2800">
                <a:latin typeface="Calibri"/>
                <a:ea typeface="Calibri"/>
                <a:cs typeface="Calibri"/>
                <a:sym typeface="Calibri"/>
              </a:rPr>
              <a:t> for Bayes Theorem</a:t>
            </a:r>
            <a:endParaRPr sz="2800">
              <a:latin typeface="Calibri"/>
              <a:ea typeface="Calibri"/>
              <a:cs typeface="Calibri"/>
              <a:sym typeface="Calibri"/>
            </a:endParaRPr>
          </a:p>
        </p:txBody>
      </p:sp>
      <p:sp>
        <p:nvSpPr>
          <p:cNvPr id="411" name="Google Shape;411;p40"/>
          <p:cNvSpPr/>
          <p:nvPr/>
        </p:nvSpPr>
        <p:spPr>
          <a:xfrm>
            <a:off x="322850" y="710025"/>
            <a:ext cx="48528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txBox="1"/>
          <p:nvPr>
            <p:ph idx="1" type="body"/>
          </p:nvPr>
        </p:nvSpPr>
        <p:spPr>
          <a:xfrm>
            <a:off x="311700" y="695275"/>
            <a:ext cx="46119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latin typeface="Calibri"/>
                <a:ea typeface="Calibri"/>
                <a:cs typeface="Calibri"/>
                <a:sym typeface="Calibri"/>
              </a:rPr>
              <a:t>What is the probability that a person selected is a Girl knowing the person plays cricket?</a:t>
            </a:r>
            <a:endParaRPr b="1" sz="1700">
              <a:latin typeface="Calibri"/>
              <a:ea typeface="Calibri"/>
              <a:cs typeface="Calibri"/>
              <a:sym typeface="Calibri"/>
            </a:endParaRPr>
          </a:p>
        </p:txBody>
      </p:sp>
      <p:sp>
        <p:nvSpPr>
          <p:cNvPr id="413" name="Google Shape;413;p40"/>
          <p:cNvSpPr txBox="1"/>
          <p:nvPr>
            <p:ph idx="1" type="body"/>
          </p:nvPr>
        </p:nvSpPr>
        <p:spPr>
          <a:xfrm>
            <a:off x="387900" y="1533475"/>
            <a:ext cx="4692600" cy="19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P(A)</a:t>
            </a:r>
            <a:r>
              <a:rPr lang="en" sz="1700">
                <a:latin typeface="Calibri"/>
                <a:ea typeface="Calibri"/>
                <a:cs typeface="Calibri"/>
                <a:sym typeface="Calibri"/>
              </a:rPr>
              <a:t> = probability of selecting a Girl</a:t>
            </a:r>
            <a:r>
              <a:rPr lang="en" sz="1700">
                <a:latin typeface="Calibri"/>
                <a:ea typeface="Calibri"/>
                <a:cs typeface="Calibri"/>
                <a:sym typeface="Calibri"/>
              </a:rPr>
              <a:t> </a:t>
            </a:r>
            <a:r>
              <a:rPr lang="en" sz="1700">
                <a:latin typeface="Calibri"/>
                <a:ea typeface="Calibri"/>
                <a:cs typeface="Calibri"/>
                <a:sym typeface="Calibri"/>
              </a:rPr>
              <a:t>=(12+40)/ (12+40+35+10) = </a:t>
            </a:r>
            <a:r>
              <a:rPr b="1" lang="en" sz="1700">
                <a:latin typeface="Calibri"/>
                <a:ea typeface="Calibri"/>
                <a:cs typeface="Calibri"/>
                <a:sym typeface="Calibri"/>
              </a:rPr>
              <a:t>0.536</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P(B)</a:t>
            </a:r>
            <a:r>
              <a:rPr lang="en" sz="1700">
                <a:latin typeface="Calibri"/>
                <a:ea typeface="Calibri"/>
                <a:cs typeface="Calibri"/>
                <a:sym typeface="Calibri"/>
              </a:rPr>
              <a:t> = probability of playing cricket =(35+12)/(35+10+12+40) = </a:t>
            </a:r>
            <a:r>
              <a:rPr b="1" lang="en" sz="1700">
                <a:latin typeface="Calibri"/>
                <a:ea typeface="Calibri"/>
                <a:cs typeface="Calibri"/>
                <a:sym typeface="Calibri"/>
              </a:rPr>
              <a:t>0.485</a:t>
            </a:r>
            <a:endParaRPr b="1"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P(B|A) = </a:t>
            </a:r>
            <a:r>
              <a:rPr lang="en" sz="1700">
                <a:latin typeface="Calibri"/>
                <a:ea typeface="Calibri"/>
                <a:cs typeface="Calibri"/>
                <a:sym typeface="Calibri"/>
              </a:rPr>
              <a:t>probability of cricket knowing girl </a:t>
            </a:r>
            <a:r>
              <a:rPr b="1" lang="en" sz="1700">
                <a:latin typeface="Calibri"/>
                <a:ea typeface="Calibri"/>
                <a:cs typeface="Calibri"/>
                <a:sym typeface="Calibri"/>
              </a:rPr>
              <a:t>= 12/52 = 0.231</a:t>
            </a:r>
            <a:endParaRPr b="1" sz="1700">
              <a:latin typeface="Calibri"/>
              <a:ea typeface="Calibri"/>
              <a:cs typeface="Calibri"/>
              <a:sym typeface="Calibri"/>
            </a:endParaRPr>
          </a:p>
        </p:txBody>
      </p:sp>
      <p:pic>
        <p:nvPicPr>
          <p:cNvPr id="414" name="Google Shape;414;p40"/>
          <p:cNvPicPr preferRelativeResize="0"/>
          <p:nvPr/>
        </p:nvPicPr>
        <p:blipFill>
          <a:blip r:embed="rId3">
            <a:alphaModFix/>
          </a:blip>
          <a:stretch>
            <a:fillRect/>
          </a:stretch>
        </p:blipFill>
        <p:spPr>
          <a:xfrm>
            <a:off x="5939700" y="1747275"/>
            <a:ext cx="2816400" cy="2152844"/>
          </a:xfrm>
          <a:prstGeom prst="rect">
            <a:avLst/>
          </a:prstGeom>
          <a:noFill/>
          <a:ln>
            <a:noFill/>
          </a:ln>
        </p:spPr>
      </p:pic>
      <p:sp>
        <p:nvSpPr>
          <p:cNvPr id="415" name="Google Shape;415;p40"/>
          <p:cNvSpPr txBox="1"/>
          <p:nvPr>
            <p:ph idx="1" type="body"/>
          </p:nvPr>
        </p:nvSpPr>
        <p:spPr>
          <a:xfrm>
            <a:off x="6318550" y="1397500"/>
            <a:ext cx="8637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latin typeface="Calibri"/>
                <a:ea typeface="Calibri"/>
                <a:cs typeface="Calibri"/>
                <a:sym typeface="Calibri"/>
              </a:rPr>
              <a:t>Cricket</a:t>
            </a:r>
            <a:endParaRPr b="1" sz="1700">
              <a:latin typeface="Calibri"/>
              <a:ea typeface="Calibri"/>
              <a:cs typeface="Calibri"/>
              <a:sym typeface="Calibri"/>
            </a:endParaRPr>
          </a:p>
        </p:txBody>
      </p:sp>
      <p:sp>
        <p:nvSpPr>
          <p:cNvPr id="416" name="Google Shape;416;p40"/>
          <p:cNvSpPr txBox="1"/>
          <p:nvPr>
            <p:ph idx="1" type="body"/>
          </p:nvPr>
        </p:nvSpPr>
        <p:spPr>
          <a:xfrm>
            <a:off x="5404150" y="2159500"/>
            <a:ext cx="8637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latin typeface="Calibri"/>
                <a:ea typeface="Calibri"/>
                <a:cs typeface="Calibri"/>
                <a:sym typeface="Calibri"/>
              </a:rPr>
              <a:t>Boy</a:t>
            </a:r>
            <a:endParaRPr b="1" sz="1700">
              <a:latin typeface="Calibri"/>
              <a:ea typeface="Calibri"/>
              <a:cs typeface="Calibri"/>
              <a:sym typeface="Calibri"/>
            </a:endParaRPr>
          </a:p>
        </p:txBody>
      </p:sp>
      <p:sp>
        <p:nvSpPr>
          <p:cNvPr id="417" name="Google Shape;417;p40"/>
          <p:cNvSpPr txBox="1"/>
          <p:nvPr>
            <p:ph idx="1" type="body"/>
          </p:nvPr>
        </p:nvSpPr>
        <p:spPr>
          <a:xfrm>
            <a:off x="5327950" y="2997700"/>
            <a:ext cx="8637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latin typeface="Calibri"/>
                <a:ea typeface="Calibri"/>
                <a:cs typeface="Calibri"/>
                <a:sym typeface="Calibri"/>
              </a:rPr>
              <a:t>Girls</a:t>
            </a:r>
            <a:endParaRPr b="1" sz="1700">
              <a:latin typeface="Calibri"/>
              <a:ea typeface="Calibri"/>
              <a:cs typeface="Calibri"/>
              <a:sym typeface="Calibri"/>
            </a:endParaRPr>
          </a:p>
        </p:txBody>
      </p:sp>
      <p:sp>
        <p:nvSpPr>
          <p:cNvPr id="418" name="Google Shape;418;p40"/>
          <p:cNvSpPr txBox="1"/>
          <p:nvPr>
            <p:ph idx="1" type="body"/>
          </p:nvPr>
        </p:nvSpPr>
        <p:spPr>
          <a:xfrm>
            <a:off x="311700" y="3971875"/>
            <a:ext cx="4852800" cy="7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solidFill>
                  <a:srgbClr val="980000"/>
                </a:solidFill>
                <a:latin typeface="Calibri"/>
                <a:ea typeface="Calibri"/>
                <a:cs typeface="Calibri"/>
                <a:sym typeface="Calibri"/>
              </a:rPr>
              <a:t>P(A|B) = </a:t>
            </a:r>
            <a:r>
              <a:rPr lang="en" sz="1700">
                <a:solidFill>
                  <a:srgbClr val="980000"/>
                </a:solidFill>
                <a:latin typeface="Calibri"/>
                <a:ea typeface="Calibri"/>
                <a:cs typeface="Calibri"/>
                <a:sym typeface="Calibri"/>
              </a:rPr>
              <a:t>probability of girl knowing the person plays cricket </a:t>
            </a:r>
            <a:r>
              <a:rPr b="1" lang="en" sz="1700">
                <a:solidFill>
                  <a:srgbClr val="980000"/>
                </a:solidFill>
                <a:latin typeface="Calibri"/>
                <a:ea typeface="Calibri"/>
                <a:cs typeface="Calibri"/>
                <a:sym typeface="Calibri"/>
              </a:rPr>
              <a:t>= </a:t>
            </a:r>
            <a:r>
              <a:rPr lang="en" sz="1700">
                <a:solidFill>
                  <a:srgbClr val="980000"/>
                </a:solidFill>
                <a:latin typeface="Calibri"/>
                <a:ea typeface="Calibri"/>
                <a:cs typeface="Calibri"/>
                <a:sym typeface="Calibri"/>
              </a:rPr>
              <a:t>(0.231*0.536)/0.485</a:t>
            </a:r>
            <a:r>
              <a:rPr b="1" lang="en" sz="1700">
                <a:solidFill>
                  <a:srgbClr val="980000"/>
                </a:solidFill>
                <a:latin typeface="Calibri"/>
                <a:ea typeface="Calibri"/>
                <a:cs typeface="Calibri"/>
                <a:sym typeface="Calibri"/>
              </a:rPr>
              <a:t> </a:t>
            </a:r>
            <a:r>
              <a:rPr lang="en" sz="1700">
                <a:solidFill>
                  <a:srgbClr val="980000"/>
                </a:solidFill>
                <a:latin typeface="Calibri"/>
                <a:ea typeface="Calibri"/>
                <a:cs typeface="Calibri"/>
                <a:sym typeface="Calibri"/>
              </a:rPr>
              <a:t>or</a:t>
            </a:r>
            <a:r>
              <a:rPr b="1" lang="en" sz="1700">
                <a:solidFill>
                  <a:srgbClr val="980000"/>
                </a:solidFill>
                <a:latin typeface="Calibri"/>
                <a:ea typeface="Calibri"/>
                <a:cs typeface="Calibri"/>
                <a:sym typeface="Calibri"/>
              </a:rPr>
              <a:t> = </a:t>
            </a:r>
            <a:r>
              <a:rPr lang="en" sz="1700">
                <a:solidFill>
                  <a:srgbClr val="980000"/>
                </a:solidFill>
                <a:latin typeface="Calibri"/>
                <a:ea typeface="Calibri"/>
                <a:cs typeface="Calibri"/>
                <a:sym typeface="Calibri"/>
              </a:rPr>
              <a:t>12/(35+12)</a:t>
            </a:r>
            <a:endParaRPr sz="1700">
              <a:solidFill>
                <a:srgbClr val="980000"/>
              </a:solidFill>
              <a:latin typeface="Calibri"/>
              <a:ea typeface="Calibri"/>
              <a:cs typeface="Calibri"/>
              <a:sym typeface="Calibri"/>
            </a:endParaRPr>
          </a:p>
        </p:txBody>
      </p:sp>
      <p:sp>
        <p:nvSpPr>
          <p:cNvPr id="419" name="Google Shape;419;p40"/>
          <p:cNvSpPr txBox="1"/>
          <p:nvPr>
            <p:ph idx="1" type="body"/>
          </p:nvPr>
        </p:nvSpPr>
        <p:spPr>
          <a:xfrm>
            <a:off x="7309150" y="1397500"/>
            <a:ext cx="14544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latin typeface="Calibri"/>
                <a:ea typeface="Calibri"/>
                <a:cs typeface="Calibri"/>
                <a:sym typeface="Calibri"/>
              </a:rPr>
              <a:t>Other Games</a:t>
            </a:r>
            <a:endParaRPr b="1" sz="17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25" name="Google Shape;425;p41"/>
          <p:cNvSpPr/>
          <p:nvPr/>
        </p:nvSpPr>
        <p:spPr>
          <a:xfrm>
            <a:off x="322850" y="710025"/>
            <a:ext cx="43155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1" type="body"/>
          </p:nvPr>
        </p:nvSpPr>
        <p:spPr>
          <a:xfrm>
            <a:off x="540300" y="771475"/>
            <a:ext cx="38205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700">
                <a:latin typeface="Calibri"/>
                <a:ea typeface="Calibri"/>
                <a:cs typeface="Calibri"/>
                <a:sym typeface="Calibri"/>
              </a:rPr>
              <a:t>Independent Events</a:t>
            </a:r>
            <a:endParaRPr b="1" sz="1700">
              <a:latin typeface="Calibri"/>
              <a:ea typeface="Calibri"/>
              <a:cs typeface="Calibri"/>
              <a:sym typeface="Calibri"/>
            </a:endParaRPr>
          </a:p>
        </p:txBody>
      </p:sp>
      <p:sp>
        <p:nvSpPr>
          <p:cNvPr id="427" name="Google Shape;427;p41"/>
          <p:cNvSpPr txBox="1"/>
          <p:nvPr>
            <p:ph idx="1" type="body"/>
          </p:nvPr>
        </p:nvSpPr>
        <p:spPr>
          <a:xfrm>
            <a:off x="387900" y="1228675"/>
            <a:ext cx="4250400" cy="31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When the occurence of one event does not control the happening of the other event</a:t>
            </a:r>
            <a:r>
              <a:rPr lang="en" sz="1700">
                <a:latin typeface="Calibri"/>
                <a:ea typeface="Calibri"/>
                <a:cs typeface="Calibri"/>
                <a:sym typeface="Calibri"/>
              </a:rPr>
              <a:t> then it is termed as an independent event.</a:t>
            </a:r>
            <a:endParaRPr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There is </a:t>
            </a:r>
            <a:r>
              <a:rPr b="1" lang="en" sz="1700">
                <a:latin typeface="Calibri"/>
                <a:ea typeface="Calibri"/>
                <a:cs typeface="Calibri"/>
                <a:sym typeface="Calibri"/>
              </a:rPr>
              <a:t>no influence of an occurrence with another</a:t>
            </a:r>
            <a:r>
              <a:rPr lang="en" sz="1700">
                <a:latin typeface="Calibri"/>
                <a:ea typeface="Calibri"/>
                <a:cs typeface="Calibri"/>
                <a:sym typeface="Calibri"/>
              </a:rPr>
              <a:t> and they are independent of each other.</a:t>
            </a:r>
            <a:endParaRPr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If the probability of occurrence of an event A is not affected by the occurrence of another event B, then A and B are said to be independent events.</a:t>
            </a:r>
            <a:endParaRPr sz="1700">
              <a:latin typeface="Calibri"/>
              <a:ea typeface="Calibri"/>
              <a:cs typeface="Calibri"/>
              <a:sym typeface="Calibri"/>
            </a:endParaRPr>
          </a:p>
          <a:p>
            <a:pPr indent="0" lvl="0" marL="0" rtl="0" algn="l">
              <a:spcBef>
                <a:spcPts val="1200"/>
              </a:spcBef>
              <a:spcAft>
                <a:spcPts val="0"/>
              </a:spcAft>
              <a:buNone/>
            </a:pPr>
            <a:r>
              <a:t/>
            </a:r>
            <a:endParaRPr sz="1700">
              <a:latin typeface="Calibri"/>
              <a:ea typeface="Calibri"/>
              <a:cs typeface="Calibri"/>
              <a:sym typeface="Calibri"/>
            </a:endParaRPr>
          </a:p>
          <a:p>
            <a:pPr indent="0" lvl="0" marL="0" rtl="0" algn="l">
              <a:spcBef>
                <a:spcPts val="1200"/>
              </a:spcBef>
              <a:spcAft>
                <a:spcPts val="0"/>
              </a:spcAft>
              <a:buNone/>
            </a:pPr>
            <a:r>
              <a:t/>
            </a:r>
            <a:endParaRPr sz="1700">
              <a:latin typeface="Calibri"/>
              <a:ea typeface="Calibri"/>
              <a:cs typeface="Calibri"/>
              <a:sym typeface="Calibri"/>
            </a:endParaRPr>
          </a:p>
          <a:p>
            <a:pPr indent="0" lvl="0" marL="457200" rtl="0" algn="l">
              <a:spcBef>
                <a:spcPts val="1200"/>
              </a:spcBef>
              <a:spcAft>
                <a:spcPts val="1200"/>
              </a:spcAft>
              <a:buNone/>
            </a:pPr>
            <a:r>
              <a:t/>
            </a:r>
            <a:endParaRPr sz="1700">
              <a:latin typeface="Calibri"/>
              <a:ea typeface="Calibri"/>
              <a:cs typeface="Calibri"/>
              <a:sym typeface="Calibri"/>
            </a:endParaRPr>
          </a:p>
        </p:txBody>
      </p:sp>
      <p:sp>
        <p:nvSpPr>
          <p:cNvPr id="428" name="Google Shape;428;p41"/>
          <p:cNvSpPr txBox="1"/>
          <p:nvPr>
            <p:ph idx="1" type="body"/>
          </p:nvPr>
        </p:nvSpPr>
        <p:spPr>
          <a:xfrm>
            <a:off x="5036100" y="542875"/>
            <a:ext cx="38205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700">
                <a:latin typeface="Calibri"/>
                <a:ea typeface="Calibri"/>
                <a:cs typeface="Calibri"/>
                <a:sym typeface="Calibri"/>
              </a:rPr>
              <a:t>For an Independent Event</a:t>
            </a:r>
            <a:endParaRPr b="1" sz="1700">
              <a:latin typeface="Calibri"/>
              <a:ea typeface="Calibri"/>
              <a:cs typeface="Calibri"/>
              <a:sym typeface="Calibri"/>
            </a:endParaRPr>
          </a:p>
        </p:txBody>
      </p:sp>
      <p:pic>
        <p:nvPicPr>
          <p:cNvPr id="429" name="Google Shape;429;p41"/>
          <p:cNvPicPr preferRelativeResize="0"/>
          <p:nvPr/>
        </p:nvPicPr>
        <p:blipFill rotWithShape="1">
          <a:blip r:embed="rId3">
            <a:alphaModFix/>
          </a:blip>
          <a:srcRect b="0" l="0" r="14581" t="0"/>
          <a:stretch/>
        </p:blipFill>
        <p:spPr>
          <a:xfrm>
            <a:off x="5248325" y="2465726"/>
            <a:ext cx="3431575" cy="2115799"/>
          </a:xfrm>
          <a:prstGeom prst="rect">
            <a:avLst/>
          </a:prstGeom>
          <a:noFill/>
          <a:ln>
            <a:noFill/>
          </a:ln>
          <a:effectLst>
            <a:outerShdw blurRad="57150" rotWithShape="0" algn="bl" dir="5400000" dist="19050">
              <a:srgbClr val="000000">
                <a:alpha val="50000"/>
              </a:srgbClr>
            </a:outerShdw>
          </a:effectLst>
        </p:spPr>
      </p:pic>
      <p:sp>
        <p:nvSpPr>
          <p:cNvPr id="430" name="Google Shape;430;p41"/>
          <p:cNvSpPr txBox="1"/>
          <p:nvPr>
            <p:ph idx="1" type="body"/>
          </p:nvPr>
        </p:nvSpPr>
        <p:spPr>
          <a:xfrm>
            <a:off x="4887000" y="1503475"/>
            <a:ext cx="4045800" cy="679500"/>
          </a:xfrm>
          <a:prstGeom prst="rect">
            <a:avLst/>
          </a:prstGeom>
          <a:solidFill>
            <a:schemeClr val="lt1"/>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400">
                <a:solidFill>
                  <a:srgbClr val="000000"/>
                </a:solidFill>
                <a:highlight>
                  <a:srgbClr val="FFFFFF"/>
                </a:highlight>
                <a:latin typeface="Calibri"/>
                <a:ea typeface="Calibri"/>
                <a:cs typeface="Calibri"/>
                <a:sym typeface="Calibri"/>
              </a:rPr>
              <a:t>P(A ∩ B) = P(A). P(B)</a:t>
            </a:r>
            <a:endParaRPr b="1" sz="24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125" y="1751800"/>
            <a:ext cx="9144000" cy="156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880475" y="2008250"/>
            <a:ext cx="7552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Oswald"/>
                <a:ea typeface="Oswald"/>
                <a:cs typeface="Oswald"/>
                <a:sym typeface="Oswald"/>
              </a:rPr>
              <a:t>Probability</a:t>
            </a:r>
            <a:endParaRPr sz="4800">
              <a:solidFill>
                <a:schemeClr val="lt1"/>
              </a:solidFill>
              <a:latin typeface="Oswald"/>
              <a:ea typeface="Oswald"/>
              <a:cs typeface="Oswald"/>
              <a:sym typeface="Oswald"/>
            </a:endParaRPr>
          </a:p>
        </p:txBody>
      </p:sp>
      <p:sp>
        <p:nvSpPr>
          <p:cNvPr id="76" name="Google Shape;76;p15"/>
          <p:cNvSpPr/>
          <p:nvPr/>
        </p:nvSpPr>
        <p:spPr>
          <a:xfrm>
            <a:off x="78350" y="9704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36" name="Google Shape;436;p42"/>
          <p:cNvSpPr/>
          <p:nvPr/>
        </p:nvSpPr>
        <p:spPr>
          <a:xfrm>
            <a:off x="322850" y="786225"/>
            <a:ext cx="85224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txBox="1"/>
          <p:nvPr>
            <p:ph idx="1" type="body"/>
          </p:nvPr>
        </p:nvSpPr>
        <p:spPr>
          <a:xfrm>
            <a:off x="387900" y="923875"/>
            <a:ext cx="8368200" cy="3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When rolling a dice -</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Event A</a:t>
            </a:r>
            <a:r>
              <a:rPr lang="en" sz="1700">
                <a:latin typeface="Calibri"/>
                <a:ea typeface="Calibri"/>
                <a:cs typeface="Calibri"/>
                <a:sym typeface="Calibri"/>
              </a:rPr>
              <a:t> - Rolling an Odd number </a:t>
            </a:r>
            <a:r>
              <a:rPr b="1" lang="en" sz="1700">
                <a:latin typeface="Calibri"/>
                <a:ea typeface="Calibri"/>
                <a:cs typeface="Calibri"/>
                <a:sym typeface="Calibri"/>
              </a:rPr>
              <a:t>{1,3,5} </a:t>
            </a:r>
            <a:r>
              <a:rPr lang="en" sz="1700">
                <a:latin typeface="Calibri"/>
                <a:ea typeface="Calibri"/>
                <a:cs typeface="Calibri"/>
                <a:sym typeface="Calibri"/>
              </a:rPr>
              <a:t>and</a:t>
            </a:r>
            <a:r>
              <a:rPr b="1" lang="en" sz="1700">
                <a:latin typeface="Calibri"/>
                <a:ea typeface="Calibri"/>
                <a:cs typeface="Calibri"/>
                <a:sym typeface="Calibri"/>
              </a:rPr>
              <a:t> Event B - </a:t>
            </a:r>
            <a:r>
              <a:rPr lang="en" sz="1700">
                <a:latin typeface="Calibri"/>
                <a:ea typeface="Calibri"/>
                <a:cs typeface="Calibri"/>
                <a:sym typeface="Calibri"/>
              </a:rPr>
              <a:t>Rolling multiple of 3 </a:t>
            </a:r>
            <a:r>
              <a:rPr b="1" lang="en" sz="1700">
                <a:latin typeface="Calibri"/>
                <a:ea typeface="Calibri"/>
                <a:cs typeface="Calibri"/>
                <a:sym typeface="Calibri"/>
              </a:rPr>
              <a:t>{3,6}. </a:t>
            </a:r>
            <a:r>
              <a:rPr lang="en" sz="1700">
                <a:latin typeface="Calibri"/>
                <a:ea typeface="Calibri"/>
                <a:cs typeface="Calibri"/>
                <a:sym typeface="Calibri"/>
              </a:rPr>
              <a:t>Thus -</a:t>
            </a:r>
            <a:r>
              <a:rPr b="1" lang="en" sz="1700">
                <a:latin typeface="Calibri"/>
                <a:ea typeface="Calibri"/>
                <a:cs typeface="Calibri"/>
                <a:sym typeface="Calibri"/>
              </a:rPr>
              <a:t> </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a:t>
            </a:r>
            <a:r>
              <a:rPr lang="en" sz="1700">
                <a:latin typeface="Calibri"/>
                <a:ea typeface="Calibri"/>
                <a:cs typeface="Calibri"/>
                <a:sym typeface="Calibri"/>
              </a:rPr>
              <a:t>= 3/6 = 1/2 and </a:t>
            </a:r>
            <a:r>
              <a:rPr b="1" lang="en" sz="1700">
                <a:latin typeface="Calibri"/>
                <a:ea typeface="Calibri"/>
                <a:cs typeface="Calibri"/>
                <a:sym typeface="Calibri"/>
              </a:rPr>
              <a:t>P(B)</a:t>
            </a:r>
            <a:r>
              <a:rPr lang="en" sz="1700">
                <a:latin typeface="Calibri"/>
                <a:ea typeface="Calibri"/>
                <a:cs typeface="Calibri"/>
                <a:sym typeface="Calibri"/>
              </a:rPr>
              <a:t> = 2/6 = ⅓</a:t>
            </a:r>
            <a:r>
              <a:rPr b="1" lang="en" sz="1700">
                <a:latin typeface="Calibri"/>
                <a:ea typeface="Calibri"/>
                <a:cs typeface="Calibri"/>
                <a:sym typeface="Calibri"/>
              </a:rPr>
              <a:t> </a:t>
            </a:r>
            <a:r>
              <a:rPr lang="en" sz="1700">
                <a:latin typeface="Calibri"/>
                <a:ea typeface="Calibri"/>
                <a:cs typeface="Calibri"/>
                <a:sym typeface="Calibri"/>
              </a:rPr>
              <a:t>and</a:t>
            </a:r>
            <a:r>
              <a:rPr b="1" lang="en" sz="1700">
                <a:latin typeface="Calibri"/>
                <a:ea typeface="Calibri"/>
                <a:cs typeface="Calibri"/>
                <a:sym typeface="Calibri"/>
              </a:rPr>
              <a:t> P(A ∩ B)</a:t>
            </a:r>
            <a:r>
              <a:rPr lang="en" sz="1700">
                <a:latin typeface="Calibri"/>
                <a:ea typeface="Calibri"/>
                <a:cs typeface="Calibri"/>
                <a:sym typeface="Calibri"/>
              </a:rPr>
              <a:t> =1/6  i.e. </a:t>
            </a:r>
            <a:r>
              <a:rPr b="1" lang="en" sz="1700">
                <a:latin typeface="Calibri"/>
                <a:ea typeface="Calibri"/>
                <a:cs typeface="Calibri"/>
                <a:sym typeface="Calibri"/>
              </a:rPr>
              <a:t>{3}</a:t>
            </a:r>
            <a:endParaRPr b="1"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P (A|B) is the probability of Event A knowing B has already occurred.</a:t>
            </a:r>
            <a:r>
              <a:rPr b="1" lang="en" sz="1700">
                <a:latin typeface="Calibri"/>
                <a:ea typeface="Calibri"/>
                <a:cs typeface="Calibri"/>
                <a:sym typeface="Calibri"/>
              </a:rPr>
              <a:t>		</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P(A│B) = P(A ∩ B)/ P(B) = (1/6)/(1/3) = 0.5</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Since P(A) and P(A|B) are equal to 0.5 - means that the occurrence of Event B does not impacted the probability of occurrence of event A. </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That means both the events are independent.</a:t>
            </a:r>
            <a:endParaRPr b="1"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Thus - If A and B are independent events, then P(A│B) = P(A)</a:t>
            </a:r>
            <a:endParaRPr b="1" sz="17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43" name="Google Shape;443;p43"/>
          <p:cNvSpPr/>
          <p:nvPr/>
        </p:nvSpPr>
        <p:spPr>
          <a:xfrm>
            <a:off x="322850" y="929725"/>
            <a:ext cx="3993000" cy="3772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idx="1" type="body"/>
          </p:nvPr>
        </p:nvSpPr>
        <p:spPr>
          <a:xfrm>
            <a:off x="475250" y="1206225"/>
            <a:ext cx="3263400" cy="32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Using multiplication Rule -</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 ∩ B) = P(B) .P(A│B)</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P(A ∩ B) = P(B) .P(A)</a:t>
            </a:r>
            <a:endParaRPr b="1" sz="1700">
              <a:latin typeface="Calibri"/>
              <a:ea typeface="Calibri"/>
              <a:cs typeface="Calibri"/>
              <a:sym typeface="Calibri"/>
            </a:endParaRPr>
          </a:p>
          <a:p>
            <a:pPr indent="0" lvl="0" marL="0" rtl="0" algn="l">
              <a:spcBef>
                <a:spcPts val="1200"/>
              </a:spcBef>
              <a:spcAft>
                <a:spcPts val="0"/>
              </a:spcAft>
              <a:buNone/>
            </a:pPr>
            <a:r>
              <a:rPr lang="en" sz="1700">
                <a:latin typeface="Calibri"/>
                <a:ea typeface="Calibri"/>
                <a:cs typeface="Calibri"/>
                <a:sym typeface="Calibri"/>
              </a:rPr>
              <a:t>Thus - A and B are two events associated with the same random experiment, then A and B are known as independent events if -</a:t>
            </a:r>
            <a:endParaRPr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P(A ∩ B) = P(B) .P(A)</a:t>
            </a:r>
            <a:endParaRPr b="1" sz="1700">
              <a:latin typeface="Calibri"/>
              <a:ea typeface="Calibri"/>
              <a:cs typeface="Calibri"/>
              <a:sym typeface="Calibri"/>
            </a:endParaRPr>
          </a:p>
        </p:txBody>
      </p:sp>
      <p:sp>
        <p:nvSpPr>
          <p:cNvPr id="445" name="Google Shape;445;p43"/>
          <p:cNvSpPr/>
          <p:nvPr/>
        </p:nvSpPr>
        <p:spPr>
          <a:xfrm>
            <a:off x="5617850" y="869250"/>
            <a:ext cx="1000200" cy="87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46" name="Google Shape;446;p43"/>
          <p:cNvSpPr/>
          <p:nvPr/>
        </p:nvSpPr>
        <p:spPr>
          <a:xfrm>
            <a:off x="7032325" y="869250"/>
            <a:ext cx="1000200" cy="87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447" name="Google Shape;447;p43"/>
          <p:cNvSpPr/>
          <p:nvPr/>
        </p:nvSpPr>
        <p:spPr>
          <a:xfrm>
            <a:off x="5691200" y="2387025"/>
            <a:ext cx="2341200" cy="642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700">
                <a:solidFill>
                  <a:schemeClr val="dk2"/>
                </a:solidFill>
                <a:latin typeface="Calibri"/>
                <a:ea typeface="Calibri"/>
                <a:cs typeface="Calibri"/>
                <a:sym typeface="Calibri"/>
              </a:rPr>
              <a:t>P(A ∩ B) = P(B) .P(A)</a:t>
            </a:r>
            <a:endParaRPr/>
          </a:p>
        </p:txBody>
      </p:sp>
      <p:sp>
        <p:nvSpPr>
          <p:cNvPr id="448" name="Google Shape;448;p43"/>
          <p:cNvSpPr/>
          <p:nvPr/>
        </p:nvSpPr>
        <p:spPr>
          <a:xfrm>
            <a:off x="5691200" y="3606225"/>
            <a:ext cx="2341200" cy="642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700">
                <a:solidFill>
                  <a:schemeClr val="dk2"/>
                </a:solidFill>
                <a:latin typeface="Calibri"/>
                <a:ea typeface="Calibri"/>
                <a:cs typeface="Calibri"/>
                <a:sym typeface="Calibri"/>
              </a:rPr>
              <a:t>INDEPENDENT</a:t>
            </a:r>
            <a:endParaRPr/>
          </a:p>
        </p:txBody>
      </p:sp>
      <p:cxnSp>
        <p:nvCxnSpPr>
          <p:cNvPr id="449" name="Google Shape;449;p43"/>
          <p:cNvCxnSpPr/>
          <p:nvPr/>
        </p:nvCxnSpPr>
        <p:spPr>
          <a:xfrm>
            <a:off x="6177000" y="1757025"/>
            <a:ext cx="425700" cy="630000"/>
          </a:xfrm>
          <a:prstGeom prst="straightConnector1">
            <a:avLst/>
          </a:prstGeom>
          <a:noFill/>
          <a:ln cap="flat" cmpd="sng" w="9525">
            <a:solidFill>
              <a:schemeClr val="dk2"/>
            </a:solidFill>
            <a:prstDash val="solid"/>
            <a:round/>
            <a:headEnd len="med" w="med" type="none"/>
            <a:tailEnd len="med" w="med" type="triangle"/>
          </a:ln>
        </p:spPr>
      </p:cxnSp>
      <p:cxnSp>
        <p:nvCxnSpPr>
          <p:cNvPr id="450" name="Google Shape;450;p43"/>
          <p:cNvCxnSpPr>
            <a:stCxn id="446" idx="2"/>
          </p:cNvCxnSpPr>
          <p:nvPr/>
        </p:nvCxnSpPr>
        <p:spPr>
          <a:xfrm flipH="1">
            <a:off x="6966025" y="1743750"/>
            <a:ext cx="566400" cy="643200"/>
          </a:xfrm>
          <a:prstGeom prst="straightConnector1">
            <a:avLst/>
          </a:prstGeom>
          <a:noFill/>
          <a:ln cap="flat" cmpd="sng" w="9525">
            <a:solidFill>
              <a:schemeClr val="dk2"/>
            </a:solidFill>
            <a:prstDash val="solid"/>
            <a:round/>
            <a:headEnd len="med" w="med" type="none"/>
            <a:tailEnd len="med" w="med" type="triangle"/>
          </a:ln>
        </p:spPr>
      </p:cxnSp>
      <p:cxnSp>
        <p:nvCxnSpPr>
          <p:cNvPr id="451" name="Google Shape;451;p43"/>
          <p:cNvCxnSpPr>
            <a:stCxn id="447" idx="2"/>
            <a:endCxn id="448" idx="0"/>
          </p:cNvCxnSpPr>
          <p:nvPr/>
        </p:nvCxnSpPr>
        <p:spPr>
          <a:xfrm>
            <a:off x="6861800" y="3029625"/>
            <a:ext cx="0" cy="576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57" name="Google Shape;457;p44"/>
          <p:cNvSpPr/>
          <p:nvPr/>
        </p:nvSpPr>
        <p:spPr>
          <a:xfrm>
            <a:off x="62975" y="1001175"/>
            <a:ext cx="11208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44"/>
          <p:cNvPicPr preferRelativeResize="0"/>
          <p:nvPr/>
        </p:nvPicPr>
        <p:blipFill>
          <a:blip r:embed="rId3">
            <a:alphaModFix/>
          </a:blip>
          <a:stretch>
            <a:fillRect/>
          </a:stretch>
        </p:blipFill>
        <p:spPr>
          <a:xfrm>
            <a:off x="1040400" y="734648"/>
            <a:ext cx="6801799" cy="3923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p:nvPr/>
        </p:nvSpPr>
        <p:spPr>
          <a:xfrm>
            <a:off x="322850" y="3475700"/>
            <a:ext cx="4622700" cy="802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De Morgans’s law</a:t>
            </a:r>
            <a:endParaRPr sz="2800">
              <a:latin typeface="Calibri"/>
              <a:ea typeface="Calibri"/>
              <a:cs typeface="Calibri"/>
              <a:sym typeface="Calibri"/>
            </a:endParaRPr>
          </a:p>
        </p:txBody>
      </p:sp>
      <p:sp>
        <p:nvSpPr>
          <p:cNvPr id="465" name="Google Shape;465;p45"/>
          <p:cNvSpPr/>
          <p:nvPr/>
        </p:nvSpPr>
        <p:spPr>
          <a:xfrm>
            <a:off x="322850" y="1050925"/>
            <a:ext cx="4622700" cy="2313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txBox="1"/>
          <p:nvPr>
            <p:ph idx="1" type="body"/>
          </p:nvPr>
        </p:nvSpPr>
        <p:spPr>
          <a:xfrm>
            <a:off x="475250" y="1130025"/>
            <a:ext cx="43617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First law </a:t>
            </a:r>
            <a:r>
              <a:rPr lang="en" sz="1700">
                <a:latin typeface="Calibri"/>
                <a:ea typeface="Calibri"/>
                <a:cs typeface="Calibri"/>
                <a:sym typeface="Calibri"/>
              </a:rPr>
              <a:t>states that - The complement of the union of two sets is the intersection of their complements	</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LHS</a:t>
            </a:r>
            <a:r>
              <a:rPr lang="en" sz="1700">
                <a:latin typeface="Calibri"/>
                <a:ea typeface="Calibri"/>
                <a:cs typeface="Calibri"/>
                <a:sym typeface="Calibri"/>
              </a:rPr>
              <a:t>	Complement of Union of two sets </a:t>
            </a:r>
            <a:endParaRPr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RHS</a:t>
            </a:r>
            <a:r>
              <a:rPr lang="en" sz="1700">
                <a:latin typeface="Calibri"/>
                <a:ea typeface="Calibri"/>
                <a:cs typeface="Calibri"/>
                <a:sym typeface="Calibri"/>
              </a:rPr>
              <a:t>	Intersection of their Complements</a:t>
            </a:r>
            <a:endParaRPr b="1" sz="1700">
              <a:latin typeface="Calibri"/>
              <a:ea typeface="Calibri"/>
              <a:cs typeface="Calibri"/>
              <a:sym typeface="Calibri"/>
            </a:endParaRPr>
          </a:p>
        </p:txBody>
      </p:sp>
      <p:pic>
        <p:nvPicPr>
          <p:cNvPr id="467" name="Google Shape;467;p45"/>
          <p:cNvPicPr preferRelativeResize="0"/>
          <p:nvPr/>
        </p:nvPicPr>
        <p:blipFill>
          <a:blip r:embed="rId3">
            <a:alphaModFix/>
          </a:blip>
          <a:stretch>
            <a:fillRect/>
          </a:stretch>
        </p:blipFill>
        <p:spPr>
          <a:xfrm>
            <a:off x="5517450" y="1664425"/>
            <a:ext cx="3133200" cy="2093785"/>
          </a:xfrm>
          <a:prstGeom prst="rect">
            <a:avLst/>
          </a:prstGeom>
          <a:noFill/>
          <a:ln>
            <a:noFill/>
          </a:ln>
        </p:spPr>
      </p:pic>
      <p:sp>
        <p:nvSpPr>
          <p:cNvPr id="468" name="Google Shape;468;p45"/>
          <p:cNvSpPr txBox="1"/>
          <p:nvPr>
            <p:ph idx="1" type="body"/>
          </p:nvPr>
        </p:nvSpPr>
        <p:spPr>
          <a:xfrm>
            <a:off x="475250" y="3568425"/>
            <a:ext cx="436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100">
                <a:latin typeface="Calibri"/>
                <a:ea typeface="Calibri"/>
                <a:cs typeface="Calibri"/>
                <a:sym typeface="Calibri"/>
              </a:rPr>
              <a:t>(A U B)' </a:t>
            </a:r>
            <a:r>
              <a:rPr lang="en" sz="2100">
                <a:latin typeface="Calibri"/>
                <a:ea typeface="Calibri"/>
                <a:cs typeface="Calibri"/>
                <a:sym typeface="Calibri"/>
              </a:rPr>
              <a:t>= </a:t>
            </a:r>
            <a:r>
              <a:rPr b="1" lang="en" sz="2100">
                <a:latin typeface="Calibri"/>
                <a:ea typeface="Calibri"/>
                <a:cs typeface="Calibri"/>
                <a:sym typeface="Calibri"/>
              </a:rPr>
              <a:t>(A)' ∩ (B)'</a:t>
            </a:r>
            <a:endParaRPr b="1" sz="21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6"/>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De Morgans’s law</a:t>
            </a:r>
            <a:endParaRPr sz="2800">
              <a:latin typeface="Calibri"/>
              <a:ea typeface="Calibri"/>
              <a:cs typeface="Calibri"/>
              <a:sym typeface="Calibri"/>
            </a:endParaRPr>
          </a:p>
        </p:txBody>
      </p:sp>
      <p:pic>
        <p:nvPicPr>
          <p:cNvPr id="474" name="Google Shape;474;p46"/>
          <p:cNvPicPr preferRelativeResize="0"/>
          <p:nvPr/>
        </p:nvPicPr>
        <p:blipFill>
          <a:blip r:embed="rId3">
            <a:alphaModFix/>
          </a:blip>
          <a:stretch>
            <a:fillRect/>
          </a:stretch>
        </p:blipFill>
        <p:spPr>
          <a:xfrm>
            <a:off x="5383225" y="1617025"/>
            <a:ext cx="3185700" cy="2116200"/>
          </a:xfrm>
          <a:prstGeom prst="rect">
            <a:avLst/>
          </a:prstGeom>
          <a:noFill/>
          <a:ln>
            <a:noFill/>
          </a:ln>
        </p:spPr>
      </p:pic>
      <p:sp>
        <p:nvSpPr>
          <p:cNvPr id="475" name="Google Shape;475;p46"/>
          <p:cNvSpPr/>
          <p:nvPr/>
        </p:nvSpPr>
        <p:spPr>
          <a:xfrm>
            <a:off x="322850" y="3475700"/>
            <a:ext cx="4622700" cy="802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322850" y="1050925"/>
            <a:ext cx="4622700" cy="2313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txBox="1"/>
          <p:nvPr>
            <p:ph idx="1" type="body"/>
          </p:nvPr>
        </p:nvSpPr>
        <p:spPr>
          <a:xfrm>
            <a:off x="475250" y="1130025"/>
            <a:ext cx="43617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Second</a:t>
            </a:r>
            <a:r>
              <a:rPr b="1" lang="en" sz="1700">
                <a:latin typeface="Calibri"/>
                <a:ea typeface="Calibri"/>
                <a:cs typeface="Calibri"/>
                <a:sym typeface="Calibri"/>
              </a:rPr>
              <a:t> law </a:t>
            </a:r>
            <a:r>
              <a:rPr lang="en" sz="1700">
                <a:latin typeface="Calibri"/>
                <a:ea typeface="Calibri"/>
                <a:cs typeface="Calibri"/>
                <a:sym typeface="Calibri"/>
              </a:rPr>
              <a:t>states that - </a:t>
            </a:r>
            <a:r>
              <a:rPr lang="en" sz="1700">
                <a:latin typeface="Calibri"/>
                <a:ea typeface="Calibri"/>
                <a:cs typeface="Calibri"/>
                <a:sym typeface="Calibri"/>
              </a:rPr>
              <a:t>the complement of the intersection of two sets is the union of their complements</a:t>
            </a:r>
            <a:r>
              <a:rPr lang="en" sz="1700">
                <a:latin typeface="Calibri"/>
                <a:ea typeface="Calibri"/>
                <a:cs typeface="Calibri"/>
                <a:sym typeface="Calibri"/>
              </a:rPr>
              <a:t>	</a:t>
            </a:r>
            <a:endParaRPr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LHS</a:t>
            </a:r>
            <a:r>
              <a:rPr lang="en" sz="1700">
                <a:latin typeface="Calibri"/>
                <a:ea typeface="Calibri"/>
                <a:cs typeface="Calibri"/>
                <a:sym typeface="Calibri"/>
              </a:rPr>
              <a:t>	C</a:t>
            </a:r>
            <a:r>
              <a:rPr lang="en" sz="1700">
                <a:latin typeface="Calibri"/>
                <a:ea typeface="Calibri"/>
                <a:cs typeface="Calibri"/>
                <a:sym typeface="Calibri"/>
              </a:rPr>
              <a:t>omplement of intersection of two sets</a:t>
            </a:r>
            <a:r>
              <a:rPr lang="en" sz="1700">
                <a:latin typeface="Calibri"/>
                <a:ea typeface="Calibri"/>
                <a:cs typeface="Calibri"/>
                <a:sym typeface="Calibri"/>
              </a:rPr>
              <a:t> </a:t>
            </a:r>
            <a:endParaRPr sz="1700">
              <a:latin typeface="Calibri"/>
              <a:ea typeface="Calibri"/>
              <a:cs typeface="Calibri"/>
              <a:sym typeface="Calibri"/>
            </a:endParaRPr>
          </a:p>
          <a:p>
            <a:pPr indent="0" lvl="0" marL="0" rtl="0" algn="l">
              <a:spcBef>
                <a:spcPts val="1200"/>
              </a:spcBef>
              <a:spcAft>
                <a:spcPts val="1200"/>
              </a:spcAft>
              <a:buNone/>
            </a:pPr>
            <a:r>
              <a:rPr b="1" lang="en" sz="1700">
                <a:latin typeface="Calibri"/>
                <a:ea typeface="Calibri"/>
                <a:cs typeface="Calibri"/>
                <a:sym typeface="Calibri"/>
              </a:rPr>
              <a:t>RHS</a:t>
            </a:r>
            <a:r>
              <a:rPr lang="en" sz="1700">
                <a:latin typeface="Calibri"/>
                <a:ea typeface="Calibri"/>
                <a:cs typeface="Calibri"/>
                <a:sym typeface="Calibri"/>
              </a:rPr>
              <a:t>	Union of their Complements</a:t>
            </a:r>
            <a:endParaRPr b="1" sz="1700">
              <a:latin typeface="Calibri"/>
              <a:ea typeface="Calibri"/>
              <a:cs typeface="Calibri"/>
              <a:sym typeface="Calibri"/>
            </a:endParaRPr>
          </a:p>
        </p:txBody>
      </p:sp>
      <p:sp>
        <p:nvSpPr>
          <p:cNvPr id="478" name="Google Shape;478;p46"/>
          <p:cNvSpPr txBox="1"/>
          <p:nvPr>
            <p:ph idx="1" type="body"/>
          </p:nvPr>
        </p:nvSpPr>
        <p:spPr>
          <a:xfrm>
            <a:off x="475250" y="3568425"/>
            <a:ext cx="436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100">
                <a:latin typeface="Calibri"/>
                <a:ea typeface="Calibri"/>
                <a:cs typeface="Calibri"/>
                <a:sym typeface="Calibri"/>
              </a:rPr>
              <a:t>(A ∩ B)' </a:t>
            </a:r>
            <a:r>
              <a:rPr lang="en" sz="2100">
                <a:latin typeface="Calibri"/>
                <a:ea typeface="Calibri"/>
                <a:cs typeface="Calibri"/>
                <a:sym typeface="Calibri"/>
              </a:rPr>
              <a:t>= </a:t>
            </a:r>
            <a:r>
              <a:rPr b="1" lang="en" sz="2100">
                <a:latin typeface="Calibri"/>
                <a:ea typeface="Calibri"/>
                <a:cs typeface="Calibri"/>
                <a:sym typeface="Calibri"/>
              </a:rPr>
              <a:t>(A)' U (B)'</a:t>
            </a:r>
            <a:endParaRPr b="1" sz="21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p:nvPr/>
        </p:nvSpPr>
        <p:spPr>
          <a:xfrm>
            <a:off x="3148500" y="829150"/>
            <a:ext cx="5607600" cy="41025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txBox="1"/>
          <p:nvPr>
            <p:ph type="title"/>
          </p:nvPr>
        </p:nvSpPr>
        <p:spPr>
          <a:xfrm>
            <a:off x="83100" y="64025"/>
            <a:ext cx="86730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 of </a:t>
            </a:r>
            <a:r>
              <a:rPr lang="en" sz="2800">
                <a:latin typeface="Calibri"/>
                <a:ea typeface="Calibri"/>
                <a:cs typeface="Calibri"/>
                <a:sym typeface="Calibri"/>
              </a:rPr>
              <a:t>De Morgans’s law</a:t>
            </a:r>
            <a:endParaRPr sz="2800">
              <a:latin typeface="Calibri"/>
              <a:ea typeface="Calibri"/>
              <a:cs typeface="Calibri"/>
              <a:sym typeface="Calibri"/>
            </a:endParaRPr>
          </a:p>
        </p:txBody>
      </p:sp>
      <p:sp>
        <p:nvSpPr>
          <p:cNvPr id="485" name="Google Shape;485;p47"/>
          <p:cNvSpPr/>
          <p:nvPr/>
        </p:nvSpPr>
        <p:spPr>
          <a:xfrm>
            <a:off x="94250" y="1812925"/>
            <a:ext cx="3254400" cy="22686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txBox="1"/>
          <p:nvPr>
            <p:ph idx="1" type="body"/>
          </p:nvPr>
        </p:nvSpPr>
        <p:spPr>
          <a:xfrm>
            <a:off x="246650" y="1892025"/>
            <a:ext cx="31020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If U = </a:t>
            </a:r>
            <a:r>
              <a:rPr lang="en" sz="1700">
                <a:latin typeface="Calibri"/>
                <a:ea typeface="Calibri"/>
                <a:cs typeface="Calibri"/>
                <a:sym typeface="Calibri"/>
              </a:rPr>
              <a:t>{1, 2, 3, 4, 5, 6, 7, 8,9,10}</a:t>
            </a:r>
            <a:r>
              <a:rPr b="1" lang="en" sz="1700">
                <a:latin typeface="Calibri"/>
                <a:ea typeface="Calibri"/>
                <a:cs typeface="Calibri"/>
                <a:sym typeface="Calibri"/>
              </a:rPr>
              <a:t>, A =</a:t>
            </a:r>
            <a:r>
              <a:rPr lang="en" sz="1700">
                <a:latin typeface="Calibri"/>
                <a:ea typeface="Calibri"/>
                <a:cs typeface="Calibri"/>
                <a:sym typeface="Calibri"/>
              </a:rPr>
              <a:t>{3, 4, 5,6}</a:t>
            </a:r>
            <a:r>
              <a:rPr b="1" lang="en" sz="1700">
                <a:latin typeface="Calibri"/>
                <a:ea typeface="Calibri"/>
                <a:cs typeface="Calibri"/>
                <a:sym typeface="Calibri"/>
              </a:rPr>
              <a:t>, B</a:t>
            </a:r>
            <a:r>
              <a:rPr lang="en" sz="1700">
                <a:latin typeface="Calibri"/>
                <a:ea typeface="Calibri"/>
                <a:cs typeface="Calibri"/>
                <a:sym typeface="Calibri"/>
              </a:rPr>
              <a:t> = {4, 5, 6,7}</a:t>
            </a:r>
            <a:r>
              <a:rPr b="1" lang="en" sz="1700">
                <a:latin typeface="Calibri"/>
                <a:ea typeface="Calibri"/>
                <a:cs typeface="Calibri"/>
                <a:sym typeface="Calibri"/>
              </a:rPr>
              <a:t>. </a:t>
            </a:r>
            <a:endParaRPr b="1" sz="1700">
              <a:latin typeface="Calibri"/>
              <a:ea typeface="Calibri"/>
              <a:cs typeface="Calibri"/>
              <a:sym typeface="Calibri"/>
            </a:endParaRPr>
          </a:p>
          <a:p>
            <a:pPr indent="0" lvl="0" marL="0" rtl="0" algn="l">
              <a:spcBef>
                <a:spcPts val="1200"/>
              </a:spcBef>
              <a:spcAft>
                <a:spcPts val="0"/>
              </a:spcAft>
              <a:buNone/>
            </a:pPr>
            <a:r>
              <a:rPr b="1" lang="en" sz="1700">
                <a:latin typeface="Calibri"/>
                <a:ea typeface="Calibri"/>
                <a:cs typeface="Calibri"/>
                <a:sym typeface="Calibri"/>
              </a:rPr>
              <a:t>Then show that </a:t>
            </a:r>
            <a:endParaRPr b="1" sz="1700">
              <a:latin typeface="Calibri"/>
              <a:ea typeface="Calibri"/>
              <a:cs typeface="Calibri"/>
              <a:sym typeface="Calibri"/>
            </a:endParaRPr>
          </a:p>
          <a:p>
            <a:pPr indent="-336550" lvl="0" marL="457200" rtl="0" algn="l">
              <a:spcBef>
                <a:spcPts val="1200"/>
              </a:spcBef>
              <a:spcAft>
                <a:spcPts val="0"/>
              </a:spcAft>
              <a:buSzPts val="1700"/>
              <a:buFont typeface="Calibri"/>
              <a:buAutoNum type="alphaLcParenR"/>
            </a:pPr>
            <a:r>
              <a:rPr b="1" lang="en" sz="1700">
                <a:latin typeface="Calibri"/>
                <a:ea typeface="Calibri"/>
                <a:cs typeface="Calibri"/>
                <a:sym typeface="Calibri"/>
              </a:rPr>
              <a:t>(AUB)’ = A’∩B’</a:t>
            </a:r>
            <a:endParaRPr b="1" sz="1700">
              <a:latin typeface="Calibri"/>
              <a:ea typeface="Calibri"/>
              <a:cs typeface="Calibri"/>
              <a:sym typeface="Calibri"/>
            </a:endParaRPr>
          </a:p>
          <a:p>
            <a:pPr indent="-336550" lvl="0" marL="457200" rtl="0" algn="l">
              <a:spcBef>
                <a:spcPts val="0"/>
              </a:spcBef>
              <a:spcAft>
                <a:spcPts val="0"/>
              </a:spcAft>
              <a:buSzPts val="1700"/>
              <a:buFont typeface="Calibri"/>
              <a:buAutoNum type="alphaLcParenR"/>
            </a:pPr>
            <a:r>
              <a:rPr b="1" lang="en" sz="1700">
                <a:latin typeface="Calibri"/>
                <a:ea typeface="Calibri"/>
                <a:cs typeface="Calibri"/>
                <a:sym typeface="Calibri"/>
              </a:rPr>
              <a:t>(A∩B)’ = A’U B’.</a:t>
            </a:r>
            <a:endParaRPr b="1" sz="1700">
              <a:latin typeface="Calibri"/>
              <a:ea typeface="Calibri"/>
              <a:cs typeface="Calibri"/>
              <a:sym typeface="Calibri"/>
            </a:endParaRPr>
          </a:p>
        </p:txBody>
      </p:sp>
      <p:sp>
        <p:nvSpPr>
          <p:cNvPr id="487" name="Google Shape;487;p47"/>
          <p:cNvSpPr txBox="1"/>
          <p:nvPr>
            <p:ph idx="1" type="body"/>
          </p:nvPr>
        </p:nvSpPr>
        <p:spPr>
          <a:xfrm>
            <a:off x="3486875" y="1358625"/>
            <a:ext cx="2714100" cy="1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LHS</a:t>
            </a:r>
            <a:endParaRPr b="1" sz="1700">
              <a:latin typeface="Calibri"/>
              <a:ea typeface="Calibri"/>
              <a:cs typeface="Calibri"/>
              <a:sym typeface="Calibri"/>
            </a:endParaRPr>
          </a:p>
          <a:p>
            <a:pPr indent="0" lvl="0" marL="0" rtl="0" algn="l">
              <a:lnSpc>
                <a:spcPct val="100000"/>
              </a:lnSpc>
              <a:spcBef>
                <a:spcPts val="1200"/>
              </a:spcBef>
              <a:spcAft>
                <a:spcPts val="0"/>
              </a:spcAft>
              <a:buNone/>
            </a:pPr>
            <a:r>
              <a:rPr b="1" lang="en" sz="1700">
                <a:latin typeface="Calibri"/>
                <a:ea typeface="Calibri"/>
                <a:cs typeface="Calibri"/>
                <a:sym typeface="Calibri"/>
              </a:rPr>
              <a:t>(A U B) - {3,4,5,6,7}</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solidFill>
                  <a:srgbClr val="980000"/>
                </a:solidFill>
                <a:latin typeface="Calibri"/>
                <a:ea typeface="Calibri"/>
                <a:cs typeface="Calibri"/>
                <a:sym typeface="Calibri"/>
              </a:rPr>
              <a:t>(A U B)' - {1,2,,8,9,10}</a:t>
            </a:r>
            <a:endParaRPr b="1" sz="1700">
              <a:solidFill>
                <a:srgbClr val="980000"/>
              </a:solidFill>
              <a:latin typeface="Calibri"/>
              <a:ea typeface="Calibri"/>
              <a:cs typeface="Calibri"/>
              <a:sym typeface="Calibri"/>
            </a:endParaRPr>
          </a:p>
          <a:p>
            <a:pPr indent="0" lvl="0" marL="0" rtl="0" algn="l">
              <a:spcBef>
                <a:spcPts val="0"/>
              </a:spcBef>
              <a:spcAft>
                <a:spcPts val="1200"/>
              </a:spcAft>
              <a:buNone/>
            </a:pPr>
            <a:r>
              <a:t/>
            </a:r>
            <a:endParaRPr b="1" sz="1700">
              <a:latin typeface="Calibri"/>
              <a:ea typeface="Calibri"/>
              <a:cs typeface="Calibri"/>
              <a:sym typeface="Calibri"/>
            </a:endParaRPr>
          </a:p>
        </p:txBody>
      </p:sp>
      <p:sp>
        <p:nvSpPr>
          <p:cNvPr id="488" name="Google Shape;488;p47"/>
          <p:cNvSpPr txBox="1"/>
          <p:nvPr>
            <p:ph idx="1" type="body"/>
          </p:nvPr>
        </p:nvSpPr>
        <p:spPr>
          <a:xfrm>
            <a:off x="6230075" y="1282425"/>
            <a:ext cx="2379300" cy="134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Calibri"/>
                <a:ea typeface="Calibri"/>
                <a:cs typeface="Calibri"/>
                <a:sym typeface="Calibri"/>
              </a:rPr>
              <a:t>RHS</a:t>
            </a:r>
            <a:endParaRPr b="1" sz="1700">
              <a:latin typeface="Calibri"/>
              <a:ea typeface="Calibri"/>
              <a:cs typeface="Calibri"/>
              <a:sym typeface="Calibri"/>
            </a:endParaRPr>
          </a:p>
          <a:p>
            <a:pPr indent="0" lvl="0" marL="0" rtl="0" algn="l">
              <a:lnSpc>
                <a:spcPct val="100000"/>
              </a:lnSpc>
              <a:spcBef>
                <a:spcPts val="0"/>
              </a:spcBef>
              <a:spcAft>
                <a:spcPts val="0"/>
              </a:spcAft>
              <a:buNone/>
            </a:pPr>
            <a:r>
              <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latin typeface="Calibri"/>
                <a:ea typeface="Calibri"/>
                <a:cs typeface="Calibri"/>
                <a:sym typeface="Calibri"/>
              </a:rPr>
              <a:t>(A)' - {1,2,7,8,9,10}</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latin typeface="Calibri"/>
                <a:ea typeface="Calibri"/>
                <a:cs typeface="Calibri"/>
                <a:sym typeface="Calibri"/>
              </a:rPr>
              <a:t>(B)' - {1,2,3,8,9,10}</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solidFill>
                  <a:srgbClr val="980000"/>
                </a:solidFill>
                <a:latin typeface="Calibri"/>
                <a:ea typeface="Calibri"/>
                <a:cs typeface="Calibri"/>
                <a:sym typeface="Calibri"/>
              </a:rPr>
              <a:t>(A)' ∩ (B)' - {1,2,8,9,10}</a:t>
            </a:r>
            <a:endParaRPr b="1" sz="1700">
              <a:solidFill>
                <a:srgbClr val="980000"/>
              </a:solidFill>
              <a:latin typeface="Calibri"/>
              <a:ea typeface="Calibri"/>
              <a:cs typeface="Calibri"/>
              <a:sym typeface="Calibri"/>
            </a:endParaRPr>
          </a:p>
        </p:txBody>
      </p:sp>
      <p:sp>
        <p:nvSpPr>
          <p:cNvPr id="489" name="Google Shape;489;p47"/>
          <p:cNvSpPr txBox="1"/>
          <p:nvPr>
            <p:ph idx="1" type="body"/>
          </p:nvPr>
        </p:nvSpPr>
        <p:spPr>
          <a:xfrm>
            <a:off x="4248900" y="908825"/>
            <a:ext cx="31020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900">
                <a:latin typeface="Calibri"/>
                <a:ea typeface="Calibri"/>
                <a:cs typeface="Calibri"/>
                <a:sym typeface="Calibri"/>
              </a:rPr>
              <a:t>(AUB)’ = A’ ∩ B’</a:t>
            </a:r>
            <a:endParaRPr b="1" sz="1900">
              <a:latin typeface="Calibri"/>
              <a:ea typeface="Calibri"/>
              <a:cs typeface="Calibri"/>
              <a:sym typeface="Calibri"/>
            </a:endParaRPr>
          </a:p>
        </p:txBody>
      </p:sp>
      <p:sp>
        <p:nvSpPr>
          <p:cNvPr id="490" name="Google Shape;490;p47"/>
          <p:cNvSpPr txBox="1"/>
          <p:nvPr>
            <p:ph idx="1" type="body"/>
          </p:nvPr>
        </p:nvSpPr>
        <p:spPr>
          <a:xfrm>
            <a:off x="4248900" y="2813825"/>
            <a:ext cx="31020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900">
                <a:latin typeface="Calibri"/>
                <a:ea typeface="Calibri"/>
                <a:cs typeface="Calibri"/>
                <a:sym typeface="Calibri"/>
              </a:rPr>
              <a:t>(A∩B)’ = A’ U B’</a:t>
            </a:r>
            <a:endParaRPr b="1" sz="1900">
              <a:latin typeface="Calibri"/>
              <a:ea typeface="Calibri"/>
              <a:cs typeface="Calibri"/>
              <a:sym typeface="Calibri"/>
            </a:endParaRPr>
          </a:p>
        </p:txBody>
      </p:sp>
      <p:sp>
        <p:nvSpPr>
          <p:cNvPr id="491" name="Google Shape;491;p47"/>
          <p:cNvSpPr txBox="1"/>
          <p:nvPr>
            <p:ph idx="1" type="body"/>
          </p:nvPr>
        </p:nvSpPr>
        <p:spPr>
          <a:xfrm>
            <a:off x="3486875" y="3339825"/>
            <a:ext cx="2714100" cy="1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alibri"/>
                <a:ea typeface="Calibri"/>
                <a:cs typeface="Calibri"/>
                <a:sym typeface="Calibri"/>
              </a:rPr>
              <a:t>LHS</a:t>
            </a:r>
            <a:endParaRPr b="1" sz="1700">
              <a:latin typeface="Calibri"/>
              <a:ea typeface="Calibri"/>
              <a:cs typeface="Calibri"/>
              <a:sym typeface="Calibri"/>
            </a:endParaRPr>
          </a:p>
          <a:p>
            <a:pPr indent="0" lvl="0" marL="0" rtl="0" algn="l">
              <a:lnSpc>
                <a:spcPct val="100000"/>
              </a:lnSpc>
              <a:spcBef>
                <a:spcPts val="1200"/>
              </a:spcBef>
              <a:spcAft>
                <a:spcPts val="0"/>
              </a:spcAft>
              <a:buNone/>
            </a:pPr>
            <a:r>
              <a:rPr b="1" lang="en" sz="1700">
                <a:latin typeface="Calibri"/>
                <a:ea typeface="Calibri"/>
                <a:cs typeface="Calibri"/>
                <a:sym typeface="Calibri"/>
              </a:rPr>
              <a:t>(A </a:t>
            </a:r>
            <a:r>
              <a:rPr b="1" lang="en" sz="1900">
                <a:latin typeface="Calibri"/>
                <a:ea typeface="Calibri"/>
                <a:cs typeface="Calibri"/>
                <a:sym typeface="Calibri"/>
              </a:rPr>
              <a:t>∩</a:t>
            </a:r>
            <a:r>
              <a:rPr b="1" lang="en" sz="1700">
                <a:latin typeface="Calibri"/>
                <a:ea typeface="Calibri"/>
                <a:cs typeface="Calibri"/>
                <a:sym typeface="Calibri"/>
              </a:rPr>
              <a:t> B) - {4,5,6}</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solidFill>
                  <a:srgbClr val="0000FF"/>
                </a:solidFill>
                <a:latin typeface="Calibri"/>
                <a:ea typeface="Calibri"/>
                <a:cs typeface="Calibri"/>
                <a:sym typeface="Calibri"/>
              </a:rPr>
              <a:t>(A </a:t>
            </a:r>
            <a:r>
              <a:rPr b="1" lang="en" sz="1900">
                <a:solidFill>
                  <a:srgbClr val="0000FF"/>
                </a:solidFill>
                <a:latin typeface="Calibri"/>
                <a:ea typeface="Calibri"/>
                <a:cs typeface="Calibri"/>
                <a:sym typeface="Calibri"/>
              </a:rPr>
              <a:t>∩</a:t>
            </a:r>
            <a:r>
              <a:rPr b="1" lang="en" sz="1700">
                <a:solidFill>
                  <a:srgbClr val="0000FF"/>
                </a:solidFill>
                <a:latin typeface="Calibri"/>
                <a:ea typeface="Calibri"/>
                <a:cs typeface="Calibri"/>
                <a:sym typeface="Calibri"/>
              </a:rPr>
              <a:t> B)' - {1,2,3,7,8,9,10}</a:t>
            </a:r>
            <a:endParaRPr b="1" sz="1700">
              <a:solidFill>
                <a:srgbClr val="0000FF"/>
              </a:solidFill>
              <a:latin typeface="Calibri"/>
              <a:ea typeface="Calibri"/>
              <a:cs typeface="Calibri"/>
              <a:sym typeface="Calibri"/>
            </a:endParaRPr>
          </a:p>
          <a:p>
            <a:pPr indent="0" lvl="0" marL="0" rtl="0" algn="l">
              <a:spcBef>
                <a:spcPts val="0"/>
              </a:spcBef>
              <a:spcAft>
                <a:spcPts val="1200"/>
              </a:spcAft>
              <a:buNone/>
            </a:pPr>
            <a:r>
              <a:t/>
            </a:r>
            <a:endParaRPr b="1" sz="1700">
              <a:latin typeface="Calibri"/>
              <a:ea typeface="Calibri"/>
              <a:cs typeface="Calibri"/>
              <a:sym typeface="Calibri"/>
            </a:endParaRPr>
          </a:p>
        </p:txBody>
      </p:sp>
      <p:sp>
        <p:nvSpPr>
          <p:cNvPr id="492" name="Google Shape;492;p47"/>
          <p:cNvSpPr txBox="1"/>
          <p:nvPr>
            <p:ph idx="1" type="body"/>
          </p:nvPr>
        </p:nvSpPr>
        <p:spPr>
          <a:xfrm>
            <a:off x="6077675" y="3187425"/>
            <a:ext cx="2614200" cy="134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Calibri"/>
                <a:ea typeface="Calibri"/>
                <a:cs typeface="Calibri"/>
                <a:sym typeface="Calibri"/>
              </a:rPr>
              <a:t>RHS</a:t>
            </a:r>
            <a:endParaRPr b="1" sz="1700">
              <a:latin typeface="Calibri"/>
              <a:ea typeface="Calibri"/>
              <a:cs typeface="Calibri"/>
              <a:sym typeface="Calibri"/>
            </a:endParaRPr>
          </a:p>
          <a:p>
            <a:pPr indent="0" lvl="0" marL="0" rtl="0" algn="l">
              <a:lnSpc>
                <a:spcPct val="100000"/>
              </a:lnSpc>
              <a:spcBef>
                <a:spcPts val="0"/>
              </a:spcBef>
              <a:spcAft>
                <a:spcPts val="0"/>
              </a:spcAft>
              <a:buNone/>
            </a:pPr>
            <a:r>
              <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latin typeface="Calibri"/>
                <a:ea typeface="Calibri"/>
                <a:cs typeface="Calibri"/>
                <a:sym typeface="Calibri"/>
              </a:rPr>
              <a:t>(A)' - {1,2,7,8,9,10}</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latin typeface="Calibri"/>
                <a:ea typeface="Calibri"/>
                <a:cs typeface="Calibri"/>
                <a:sym typeface="Calibri"/>
              </a:rPr>
              <a:t>(B)' - {1,2,3,8,9,10}</a:t>
            </a:r>
            <a:endParaRPr b="1" sz="1700">
              <a:latin typeface="Calibri"/>
              <a:ea typeface="Calibri"/>
              <a:cs typeface="Calibri"/>
              <a:sym typeface="Calibri"/>
            </a:endParaRPr>
          </a:p>
          <a:p>
            <a:pPr indent="0" lvl="0" marL="0" rtl="0" algn="l">
              <a:lnSpc>
                <a:spcPct val="100000"/>
              </a:lnSpc>
              <a:spcBef>
                <a:spcPts val="0"/>
              </a:spcBef>
              <a:spcAft>
                <a:spcPts val="0"/>
              </a:spcAft>
              <a:buNone/>
            </a:pPr>
            <a:r>
              <a:rPr b="1" lang="en" sz="1700">
                <a:solidFill>
                  <a:srgbClr val="0000FF"/>
                </a:solidFill>
                <a:latin typeface="Calibri"/>
                <a:ea typeface="Calibri"/>
                <a:cs typeface="Calibri"/>
                <a:sym typeface="Calibri"/>
              </a:rPr>
              <a:t>(A)' U (B)' - {1,2,3,78,9,10}</a:t>
            </a:r>
            <a:endParaRPr b="1" sz="1700">
              <a:solidFill>
                <a:srgbClr val="0000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aphicFrame>
        <p:nvGraphicFramePr>
          <p:cNvPr id="497" name="Google Shape;497;p48"/>
          <p:cNvGraphicFramePr/>
          <p:nvPr/>
        </p:nvGraphicFramePr>
        <p:xfrm>
          <a:off x="282334" y="964597"/>
          <a:ext cx="3000000" cy="3000000"/>
        </p:xfrm>
        <a:graphic>
          <a:graphicData uri="http://schemas.openxmlformats.org/drawingml/2006/table">
            <a:tbl>
              <a:tblPr>
                <a:noFill/>
                <a:tableStyleId>{A9E7A084-7A39-4461-87EB-A3D604E095AF}</a:tableStyleId>
              </a:tblPr>
              <a:tblGrid>
                <a:gridCol w="1313750"/>
                <a:gridCol w="7280125"/>
              </a:tblGrid>
              <a:tr h="340225">
                <a:tc>
                  <a:txBody>
                    <a:bodyPr/>
                    <a:lstStyle/>
                    <a:p>
                      <a:pPr indent="0" lvl="0" marL="0" rtl="0" algn="ctr">
                        <a:spcBef>
                          <a:spcPts val="0"/>
                        </a:spcBef>
                        <a:spcAft>
                          <a:spcPts val="0"/>
                        </a:spcAft>
                        <a:buNone/>
                      </a:pPr>
                      <a:r>
                        <a:rPr b="1" lang="en" sz="1300">
                          <a:latin typeface="Calibri"/>
                          <a:ea typeface="Calibri"/>
                          <a:cs typeface="Calibri"/>
                          <a:sym typeface="Calibri"/>
                        </a:rPr>
                        <a:t>Term</a:t>
                      </a:r>
                      <a:endParaRPr b="1" sz="1300">
                        <a:latin typeface="Calibri"/>
                        <a:ea typeface="Calibri"/>
                        <a:cs typeface="Calibri"/>
                        <a:sym typeface="Calibri"/>
                      </a:endParaRPr>
                    </a:p>
                  </a:txBody>
                  <a:tcPr marT="0" marB="0" marR="0" marL="0" anchor="ctr">
                    <a:solidFill>
                      <a:srgbClr val="F4CCCC"/>
                    </a:solidFill>
                  </a:tcPr>
                </a:tc>
                <a:tc>
                  <a:txBody>
                    <a:bodyPr/>
                    <a:lstStyle/>
                    <a:p>
                      <a:pPr indent="0" lvl="0" marL="0" rtl="0" algn="ctr">
                        <a:spcBef>
                          <a:spcPts val="0"/>
                        </a:spcBef>
                        <a:spcAft>
                          <a:spcPts val="0"/>
                        </a:spcAft>
                        <a:buNone/>
                      </a:pPr>
                      <a:r>
                        <a:rPr b="1" lang="en" sz="1300">
                          <a:latin typeface="Calibri"/>
                          <a:ea typeface="Calibri"/>
                          <a:cs typeface="Calibri"/>
                          <a:sym typeface="Calibri"/>
                        </a:rPr>
                        <a:t>Definition</a:t>
                      </a:r>
                      <a:endParaRPr b="1" sz="1300">
                        <a:latin typeface="Calibri"/>
                        <a:ea typeface="Calibri"/>
                        <a:cs typeface="Calibri"/>
                        <a:sym typeface="Calibri"/>
                      </a:endParaRPr>
                    </a:p>
                  </a:txBody>
                  <a:tcPr marT="0" marB="0" marR="0" marL="0" anchor="ctr">
                    <a:solidFill>
                      <a:srgbClr val="F4CCCC"/>
                    </a:solidFill>
                  </a:tcPr>
                </a:tc>
              </a:tr>
              <a:tr h="548600">
                <a:tc>
                  <a:txBody>
                    <a:bodyPr/>
                    <a:lstStyle/>
                    <a:p>
                      <a:pPr indent="0" lvl="0" marL="0" rtl="0" algn="l">
                        <a:spcBef>
                          <a:spcPts val="0"/>
                        </a:spcBef>
                        <a:spcAft>
                          <a:spcPts val="0"/>
                        </a:spcAft>
                        <a:buNone/>
                      </a:pPr>
                      <a:r>
                        <a:rPr b="1" lang="en" sz="1200">
                          <a:latin typeface="Calibri"/>
                          <a:ea typeface="Calibri"/>
                          <a:cs typeface="Calibri"/>
                          <a:sym typeface="Calibri"/>
                        </a:rPr>
                        <a:t>Experiment</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An activity whose outcomes are not known is an experiment. Every experiment has a few favorable outcomes and a few unfavorable outcomes.</a:t>
                      </a:r>
                      <a:endParaRPr sz="1200">
                        <a:latin typeface="Calibri"/>
                        <a:ea typeface="Calibri"/>
                        <a:cs typeface="Calibri"/>
                        <a:sym typeface="Calibri"/>
                      </a:endParaRPr>
                    </a:p>
                  </a:txBody>
                  <a:tcPr marT="91425" marB="91425" marR="91425" marL="91425"/>
                </a:tc>
              </a:tr>
              <a:tr h="914375">
                <a:tc>
                  <a:txBody>
                    <a:bodyPr/>
                    <a:lstStyle/>
                    <a:p>
                      <a:pPr indent="0" lvl="0" marL="0" rtl="0" algn="l">
                        <a:spcBef>
                          <a:spcPts val="0"/>
                        </a:spcBef>
                        <a:spcAft>
                          <a:spcPts val="0"/>
                        </a:spcAft>
                        <a:buNone/>
                      </a:pPr>
                      <a:r>
                        <a:rPr b="1" lang="en" sz="1200">
                          <a:latin typeface="Calibri"/>
                          <a:ea typeface="Calibri"/>
                          <a:cs typeface="Calibri"/>
                          <a:sym typeface="Calibri"/>
                        </a:rPr>
                        <a:t>Random Experiment</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 random experiment is an experiment for which the set of possible outcomes is known, but which specific outcome will occur on a particular execution of the experiment cannot be said prior to performing the experiment. Eg - Tossing a coin, rolling a die, and drawing a card from a deck are all examples of random experiments.</a:t>
                      </a:r>
                      <a:endParaRPr sz="1200">
                        <a:latin typeface="Calibri"/>
                        <a:ea typeface="Calibri"/>
                        <a:cs typeface="Calibri"/>
                        <a:sym typeface="Calibri"/>
                      </a:endParaRPr>
                    </a:p>
                  </a:txBody>
                  <a:tcPr marT="91425" marB="91425" marR="91425" marL="91425"/>
                </a:tc>
              </a:tr>
              <a:tr h="548600">
                <a:tc>
                  <a:txBody>
                    <a:bodyPr/>
                    <a:lstStyle/>
                    <a:p>
                      <a:pPr indent="0" lvl="0" marL="0" rtl="0" algn="l">
                        <a:spcBef>
                          <a:spcPts val="0"/>
                        </a:spcBef>
                        <a:spcAft>
                          <a:spcPts val="0"/>
                        </a:spcAft>
                        <a:buNone/>
                      </a:pPr>
                      <a:r>
                        <a:rPr b="1" lang="en" sz="1200">
                          <a:latin typeface="Calibri"/>
                          <a:ea typeface="Calibri"/>
                          <a:cs typeface="Calibri"/>
                          <a:sym typeface="Calibri"/>
                        </a:rPr>
                        <a:t>Trial</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The numerous attempts in the process of an experiment are called trials. In other words, any particular performance of a random experiment is called a trial. For example, tossing a fair coin 2 times are 2 trials.</a:t>
                      </a:r>
                      <a:endParaRPr sz="1200">
                        <a:latin typeface="Calibri"/>
                        <a:ea typeface="Calibri"/>
                        <a:cs typeface="Calibri"/>
                        <a:sym typeface="Calibri"/>
                      </a:endParaRPr>
                    </a:p>
                  </a:txBody>
                  <a:tcPr marT="91425" marB="91425" marR="91425" marL="91425"/>
                </a:tc>
              </a:tr>
              <a:tr h="548600">
                <a:tc>
                  <a:txBody>
                    <a:bodyPr/>
                    <a:lstStyle/>
                    <a:p>
                      <a:pPr indent="0" lvl="0" marL="0" rtl="0" algn="l">
                        <a:spcBef>
                          <a:spcPts val="0"/>
                        </a:spcBef>
                        <a:spcAft>
                          <a:spcPts val="0"/>
                        </a:spcAft>
                        <a:buNone/>
                      </a:pPr>
                      <a:r>
                        <a:rPr b="1" lang="en" sz="1200">
                          <a:latin typeface="Calibri"/>
                          <a:ea typeface="Calibri"/>
                          <a:cs typeface="Calibri"/>
                          <a:sym typeface="Calibri"/>
                        </a:rPr>
                        <a:t>Event</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An event is an outcome or a set of outcomes that we are interested in. It can be a single outcome or a combination of outcomes.</a:t>
                      </a:r>
                      <a:endParaRPr sz="1200">
                        <a:latin typeface="Calibri"/>
                        <a:ea typeface="Calibri"/>
                        <a:cs typeface="Calibri"/>
                        <a:sym typeface="Calibri"/>
                      </a:endParaRPr>
                    </a:p>
                  </a:txBody>
                  <a:tcPr marT="91425" marB="91425" marR="91425" marL="91425"/>
                </a:tc>
              </a:tr>
              <a:tr h="548600">
                <a:tc>
                  <a:txBody>
                    <a:bodyPr/>
                    <a:lstStyle/>
                    <a:p>
                      <a:pPr indent="0" lvl="0" marL="0" rtl="0" algn="l">
                        <a:spcBef>
                          <a:spcPts val="0"/>
                        </a:spcBef>
                        <a:spcAft>
                          <a:spcPts val="0"/>
                        </a:spcAft>
                        <a:buNone/>
                      </a:pPr>
                      <a:r>
                        <a:rPr b="1" lang="en" sz="1200">
                          <a:latin typeface="Calibri"/>
                          <a:ea typeface="Calibri"/>
                          <a:cs typeface="Calibri"/>
                          <a:sym typeface="Calibri"/>
                        </a:rPr>
                        <a:t>Random Event</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An event that cannot be easily predicted is a random event.  For such events, the probability value is very less.The formation of a rainbow during the rain is a random event.</a:t>
                      </a:r>
                      <a:endParaRPr sz="1200">
                        <a:latin typeface="Calibri"/>
                        <a:ea typeface="Calibri"/>
                        <a:cs typeface="Calibri"/>
                        <a:sym typeface="Calibri"/>
                      </a:endParaRPr>
                    </a:p>
                  </a:txBody>
                  <a:tcPr marT="91425" marB="91425" marR="91425" marL="91425"/>
                </a:tc>
              </a:tr>
            </a:tbl>
          </a:graphicData>
        </a:graphic>
      </p:graphicFrame>
      <p:sp>
        <p:nvSpPr>
          <p:cNvPr id="498" name="Google Shape;498;p48"/>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aphicFrame>
        <p:nvGraphicFramePr>
          <p:cNvPr id="503" name="Google Shape;503;p49"/>
          <p:cNvGraphicFramePr/>
          <p:nvPr/>
        </p:nvGraphicFramePr>
        <p:xfrm>
          <a:off x="282334" y="964597"/>
          <a:ext cx="3000000" cy="3000000"/>
        </p:xfrm>
        <a:graphic>
          <a:graphicData uri="http://schemas.openxmlformats.org/drawingml/2006/table">
            <a:tbl>
              <a:tblPr>
                <a:noFill/>
                <a:tableStyleId>{A9E7A084-7A39-4461-87EB-A3D604E095AF}</a:tableStyleId>
              </a:tblPr>
              <a:tblGrid>
                <a:gridCol w="1322350"/>
                <a:gridCol w="7012100"/>
              </a:tblGrid>
              <a:tr h="340225">
                <a:tc>
                  <a:txBody>
                    <a:bodyPr/>
                    <a:lstStyle/>
                    <a:p>
                      <a:pPr indent="0" lvl="0" marL="0" rtl="0" algn="ctr">
                        <a:spcBef>
                          <a:spcPts val="0"/>
                        </a:spcBef>
                        <a:spcAft>
                          <a:spcPts val="0"/>
                        </a:spcAft>
                        <a:buNone/>
                      </a:pPr>
                      <a:r>
                        <a:rPr b="1" lang="en" sz="1200">
                          <a:latin typeface="Calibri"/>
                          <a:ea typeface="Calibri"/>
                          <a:cs typeface="Calibri"/>
                          <a:sym typeface="Calibri"/>
                        </a:rPr>
                        <a:t>Term</a:t>
                      </a:r>
                      <a:endParaRPr b="1" sz="1200">
                        <a:latin typeface="Calibri"/>
                        <a:ea typeface="Calibri"/>
                        <a:cs typeface="Calibri"/>
                        <a:sym typeface="Calibri"/>
                      </a:endParaRPr>
                    </a:p>
                  </a:txBody>
                  <a:tcPr marT="0" marB="0" marR="0" marL="0" anchor="ctr">
                    <a:solidFill>
                      <a:srgbClr val="F4CCCC"/>
                    </a:solidFill>
                  </a:tcPr>
                </a:tc>
                <a:tc>
                  <a:txBody>
                    <a:bodyPr/>
                    <a:lstStyle/>
                    <a:p>
                      <a:pPr indent="0" lvl="0" marL="0" rtl="0" algn="ctr">
                        <a:spcBef>
                          <a:spcPts val="0"/>
                        </a:spcBef>
                        <a:spcAft>
                          <a:spcPts val="0"/>
                        </a:spcAft>
                        <a:buNone/>
                      </a:pPr>
                      <a:r>
                        <a:rPr b="1" lang="en" sz="1200">
                          <a:latin typeface="Calibri"/>
                          <a:ea typeface="Calibri"/>
                          <a:cs typeface="Calibri"/>
                          <a:sym typeface="Calibri"/>
                        </a:rPr>
                        <a:t>Definition</a:t>
                      </a:r>
                      <a:endParaRPr b="1" sz="1200">
                        <a:latin typeface="Calibri"/>
                        <a:ea typeface="Calibri"/>
                        <a:cs typeface="Calibri"/>
                        <a:sym typeface="Calibri"/>
                      </a:endParaRPr>
                    </a:p>
                  </a:txBody>
                  <a:tcPr marT="0" marB="0" marR="0" marL="0" anchor="ctr">
                    <a:solidFill>
                      <a:srgbClr val="F4CCCC"/>
                    </a:solidFill>
                  </a:tcPr>
                </a:tc>
              </a:tr>
              <a:tr h="294850">
                <a:tc>
                  <a:txBody>
                    <a:bodyPr/>
                    <a:lstStyle/>
                    <a:p>
                      <a:pPr indent="0" lvl="0" marL="0" rtl="0" algn="l">
                        <a:spcBef>
                          <a:spcPts val="0"/>
                        </a:spcBef>
                        <a:spcAft>
                          <a:spcPts val="0"/>
                        </a:spcAft>
                        <a:buNone/>
                      </a:pPr>
                      <a:r>
                        <a:rPr b="1" lang="en" sz="1200">
                          <a:latin typeface="Calibri"/>
                          <a:ea typeface="Calibri"/>
                          <a:cs typeface="Calibri"/>
                          <a:sym typeface="Calibri"/>
                        </a:rPr>
                        <a:t>Sample Space</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The sample space represents the set of all possible outcomes in an experiment or a random process. It is denoted by the symbol "Ω" or sometimes "S".</a:t>
                      </a:r>
                      <a:endParaRPr sz="1200">
                        <a:latin typeface="Calibri"/>
                        <a:ea typeface="Calibri"/>
                        <a:cs typeface="Calibri"/>
                        <a:sym typeface="Calibri"/>
                      </a:endParaRPr>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Outcome</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An outcome is a specific result that can occur in an experiment or a random process. It is a member of the sample space.</a:t>
                      </a:r>
                      <a:endParaRPr sz="1200">
                        <a:latin typeface="Calibri"/>
                        <a:ea typeface="Calibri"/>
                        <a:cs typeface="Calibri"/>
                        <a:sym typeface="Calibri"/>
                      </a:endParaRPr>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Possible Outcome</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The list of all the outcomes in an experiment can be referred to as possible outcomes. In tossing a coin, the possible outcomes are heads or tails.</a:t>
                      </a:r>
                      <a:endParaRPr sz="1200">
                        <a:latin typeface="Calibri"/>
                        <a:ea typeface="Calibri"/>
                        <a:cs typeface="Calibri"/>
                        <a:sym typeface="Calibri"/>
                      </a:endParaRPr>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Equally likely Outcomes</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An experiment in which each of the outcomes has an equal probability, such outcomes are referred to as equally likely outcomes. In the process of rolling a six-faced dice, the probability of getting any number is equal to 1/6.</a:t>
                      </a:r>
                      <a:endParaRPr sz="1200">
                        <a:latin typeface="Calibri"/>
                        <a:ea typeface="Calibri"/>
                        <a:cs typeface="Calibri"/>
                        <a:sym typeface="Calibri"/>
                      </a:endParaRPr>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Probability</a:t>
                      </a:r>
                      <a:endParaRPr b="1" sz="1200">
                        <a:latin typeface="Calibri"/>
                        <a:ea typeface="Calibri"/>
                        <a:cs typeface="Calibri"/>
                        <a:sym typeface="Calibri"/>
                      </a:endParaRPr>
                    </a:p>
                  </a:txBody>
                  <a:tcPr marT="91425" marB="91425" marR="91425" marL="91425">
                    <a:solidFill>
                      <a:schemeClr val="lt1"/>
                    </a:solidFill>
                  </a:tcPr>
                </a:tc>
                <a:tc>
                  <a:txBody>
                    <a:bodyPr/>
                    <a:lstStyle/>
                    <a:p>
                      <a:pPr indent="0" lvl="0" marL="0" rtl="0" algn="l">
                        <a:spcBef>
                          <a:spcPts val="0"/>
                        </a:spcBef>
                        <a:spcAft>
                          <a:spcPts val="0"/>
                        </a:spcAft>
                        <a:buNone/>
                      </a:pPr>
                      <a:r>
                        <a:rPr lang="en" sz="1200">
                          <a:latin typeface="Calibri"/>
                          <a:ea typeface="Calibri"/>
                          <a:cs typeface="Calibri"/>
                          <a:sym typeface="Calibri"/>
                        </a:rPr>
                        <a:t>Probability is a numerical measure that quantifies the likelihood of an event occurring. It is a value between 0 and 1, where 0 indicates impossibility and 1 indicates certainty.</a:t>
                      </a:r>
                      <a:endParaRPr sz="1200">
                        <a:latin typeface="Calibri"/>
                        <a:ea typeface="Calibri"/>
                        <a:cs typeface="Calibri"/>
                        <a:sym typeface="Calibri"/>
                      </a:endParaRPr>
                    </a:p>
                  </a:txBody>
                  <a:tcPr marT="91425" marB="91425" marR="91425" marL="91425"/>
                </a:tc>
              </a:tr>
            </a:tbl>
          </a:graphicData>
        </a:graphic>
      </p:graphicFrame>
      <p:sp>
        <p:nvSpPr>
          <p:cNvPr id="504" name="Google Shape;504;p49"/>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aphicFrame>
        <p:nvGraphicFramePr>
          <p:cNvPr id="509" name="Google Shape;509;p50"/>
          <p:cNvGraphicFramePr/>
          <p:nvPr/>
        </p:nvGraphicFramePr>
        <p:xfrm>
          <a:off x="206134" y="964597"/>
          <a:ext cx="3000000" cy="3000000"/>
        </p:xfrm>
        <a:graphic>
          <a:graphicData uri="http://schemas.openxmlformats.org/drawingml/2006/table">
            <a:tbl>
              <a:tblPr>
                <a:noFill/>
                <a:tableStyleId>{A9E7A084-7A39-4461-87EB-A3D604E095AF}</a:tableStyleId>
              </a:tblPr>
              <a:tblGrid>
                <a:gridCol w="1322350"/>
                <a:gridCol w="7327925"/>
              </a:tblGrid>
              <a:tr h="340225">
                <a:tc>
                  <a:txBody>
                    <a:bodyPr/>
                    <a:lstStyle/>
                    <a:p>
                      <a:pPr indent="0" lvl="0" marL="0" rtl="0" algn="ctr">
                        <a:spcBef>
                          <a:spcPts val="0"/>
                        </a:spcBef>
                        <a:spcAft>
                          <a:spcPts val="0"/>
                        </a:spcAft>
                        <a:buNone/>
                      </a:pPr>
                      <a:r>
                        <a:rPr b="1" lang="en" sz="1200">
                          <a:latin typeface="Calibri"/>
                          <a:ea typeface="Calibri"/>
                          <a:cs typeface="Calibri"/>
                          <a:sym typeface="Calibri"/>
                        </a:rPr>
                        <a:t>Term</a:t>
                      </a:r>
                      <a:endParaRPr b="1" sz="1200">
                        <a:latin typeface="Calibri"/>
                        <a:ea typeface="Calibri"/>
                        <a:cs typeface="Calibri"/>
                        <a:sym typeface="Calibri"/>
                      </a:endParaRPr>
                    </a:p>
                  </a:txBody>
                  <a:tcPr marT="0" marB="0" marR="0" marL="0" anchor="ctr">
                    <a:solidFill>
                      <a:srgbClr val="F4CCCC"/>
                    </a:solidFill>
                  </a:tcPr>
                </a:tc>
                <a:tc>
                  <a:txBody>
                    <a:bodyPr/>
                    <a:lstStyle/>
                    <a:p>
                      <a:pPr indent="0" lvl="0" marL="0" rtl="0" algn="ctr">
                        <a:spcBef>
                          <a:spcPts val="0"/>
                        </a:spcBef>
                        <a:spcAft>
                          <a:spcPts val="0"/>
                        </a:spcAft>
                        <a:buNone/>
                      </a:pPr>
                      <a:r>
                        <a:rPr b="1" lang="en" sz="1200">
                          <a:latin typeface="Calibri"/>
                          <a:ea typeface="Calibri"/>
                          <a:cs typeface="Calibri"/>
                          <a:sym typeface="Calibri"/>
                        </a:rPr>
                        <a:t>Definition</a:t>
                      </a:r>
                      <a:endParaRPr b="1" sz="1200">
                        <a:latin typeface="Calibri"/>
                        <a:ea typeface="Calibri"/>
                        <a:cs typeface="Calibri"/>
                        <a:sym typeface="Calibri"/>
                      </a:endParaRPr>
                    </a:p>
                  </a:txBody>
                  <a:tcPr marT="0" marB="0" marR="0" marL="0" anchor="ctr">
                    <a:solidFill>
                      <a:srgbClr val="F4CCCC"/>
                    </a:solidFill>
                  </a:tcPr>
                </a:tc>
              </a:tr>
              <a:tr h="294850">
                <a:tc>
                  <a:txBody>
                    <a:bodyPr/>
                    <a:lstStyle/>
                    <a:p>
                      <a:pPr indent="0" lvl="0" marL="0" rtl="0" algn="l">
                        <a:spcBef>
                          <a:spcPts val="0"/>
                        </a:spcBef>
                        <a:spcAft>
                          <a:spcPts val="0"/>
                        </a:spcAft>
                        <a:buNone/>
                      </a:pPr>
                      <a:r>
                        <a:rPr b="1" lang="en" sz="1200">
                          <a:latin typeface="Calibri"/>
                          <a:ea typeface="Calibri"/>
                          <a:cs typeface="Calibri"/>
                          <a:sym typeface="Calibri"/>
                        </a:rPr>
                        <a:t>Probability Distribution</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A probability distribution describes the probabilities of all possible values that a random variable can take. It can be represented by a table, a graph, or a mathematical function.</a:t>
                      </a:r>
                      <a:endParaRPr sz="1200"/>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Independent Events</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Independent events are events where the occurrence of one event does not affect the probability of the other event occurring. The probability of two independent events happening together is the product of their individual probabilities.</a:t>
                      </a:r>
                      <a:endParaRPr sz="1200"/>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Dependent Events</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Dependent events are events where the occurrence of one event affects the probability of the other event occurring. The probability of two dependent events happening together is the product of the probability of the first event and the conditional probability of the second event given the first event.</a:t>
                      </a:r>
                      <a:endParaRPr sz="1200"/>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Complementary Events</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The complementary event of an event A is the event that A does not occur. The probability of the complementary event is equal to 1 minus the probability of the original event. For an event with probability P(A), its compliment is P(Ā) i.e. P(A) + P(Ā) = 1.</a:t>
                      </a:r>
                      <a:endParaRPr sz="1200"/>
                    </a:p>
                  </a:txBody>
                  <a:tcPr marT="91425" marB="91425" marR="91425" marL="91425"/>
                </a:tc>
              </a:tr>
            </a:tbl>
          </a:graphicData>
        </a:graphic>
      </p:graphicFrame>
      <p:sp>
        <p:nvSpPr>
          <p:cNvPr id="510" name="Google Shape;510;p50"/>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aphicFrame>
        <p:nvGraphicFramePr>
          <p:cNvPr id="515" name="Google Shape;515;p51"/>
          <p:cNvGraphicFramePr/>
          <p:nvPr/>
        </p:nvGraphicFramePr>
        <p:xfrm>
          <a:off x="206134" y="964597"/>
          <a:ext cx="3000000" cy="3000000"/>
        </p:xfrm>
        <a:graphic>
          <a:graphicData uri="http://schemas.openxmlformats.org/drawingml/2006/table">
            <a:tbl>
              <a:tblPr>
                <a:noFill/>
                <a:tableStyleId>{A9E7A084-7A39-4461-87EB-A3D604E095AF}</a:tableStyleId>
              </a:tblPr>
              <a:tblGrid>
                <a:gridCol w="1322350"/>
                <a:gridCol w="7327925"/>
              </a:tblGrid>
              <a:tr h="340225">
                <a:tc>
                  <a:txBody>
                    <a:bodyPr/>
                    <a:lstStyle/>
                    <a:p>
                      <a:pPr indent="0" lvl="0" marL="0" rtl="0" algn="ctr">
                        <a:spcBef>
                          <a:spcPts val="0"/>
                        </a:spcBef>
                        <a:spcAft>
                          <a:spcPts val="0"/>
                        </a:spcAft>
                        <a:buNone/>
                      </a:pPr>
                      <a:r>
                        <a:rPr b="1" lang="en" sz="1200">
                          <a:latin typeface="Calibri"/>
                          <a:ea typeface="Calibri"/>
                          <a:cs typeface="Calibri"/>
                          <a:sym typeface="Calibri"/>
                        </a:rPr>
                        <a:t>Term</a:t>
                      </a:r>
                      <a:endParaRPr b="1" sz="1200">
                        <a:latin typeface="Calibri"/>
                        <a:ea typeface="Calibri"/>
                        <a:cs typeface="Calibri"/>
                        <a:sym typeface="Calibri"/>
                      </a:endParaRPr>
                    </a:p>
                  </a:txBody>
                  <a:tcPr marT="0" marB="0" marR="0" marL="0" anchor="ctr">
                    <a:solidFill>
                      <a:srgbClr val="F4CCCC"/>
                    </a:solidFill>
                  </a:tcPr>
                </a:tc>
                <a:tc>
                  <a:txBody>
                    <a:bodyPr/>
                    <a:lstStyle/>
                    <a:p>
                      <a:pPr indent="0" lvl="0" marL="0" rtl="0" algn="ctr">
                        <a:spcBef>
                          <a:spcPts val="0"/>
                        </a:spcBef>
                        <a:spcAft>
                          <a:spcPts val="0"/>
                        </a:spcAft>
                        <a:buNone/>
                      </a:pPr>
                      <a:r>
                        <a:rPr b="1" lang="en" sz="1200">
                          <a:latin typeface="Calibri"/>
                          <a:ea typeface="Calibri"/>
                          <a:cs typeface="Calibri"/>
                          <a:sym typeface="Calibri"/>
                        </a:rPr>
                        <a:t>Definition</a:t>
                      </a:r>
                      <a:endParaRPr b="1" sz="1200">
                        <a:latin typeface="Calibri"/>
                        <a:ea typeface="Calibri"/>
                        <a:cs typeface="Calibri"/>
                        <a:sym typeface="Calibri"/>
                      </a:endParaRPr>
                    </a:p>
                  </a:txBody>
                  <a:tcPr marT="0" marB="0" marR="0" marL="0" anchor="ctr">
                    <a:solidFill>
                      <a:srgbClr val="F4CCCC"/>
                    </a:solidFill>
                  </a:tcPr>
                </a:tc>
              </a:tr>
              <a:tr h="294850">
                <a:tc>
                  <a:txBody>
                    <a:bodyPr/>
                    <a:lstStyle/>
                    <a:p>
                      <a:pPr indent="0" lvl="0" marL="0" rtl="0" algn="l">
                        <a:spcBef>
                          <a:spcPts val="0"/>
                        </a:spcBef>
                        <a:spcAft>
                          <a:spcPts val="0"/>
                        </a:spcAft>
                        <a:buNone/>
                      </a:pPr>
                      <a:r>
                        <a:rPr b="1" lang="en" sz="1200">
                          <a:latin typeface="Calibri"/>
                          <a:ea typeface="Calibri"/>
                          <a:cs typeface="Calibri"/>
                          <a:sym typeface="Calibri"/>
                        </a:rPr>
                        <a:t>Mutually Exclusive Events</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Two events such that the happening of one event prevents the happening of another event are referred to as mutually exclusive events. In other words, two events are said to be mutually exclusive events, if they cannot occur at the same time. For example, tossing a coin can result in either heads or tails. Both cannot be seen at the same time.</a:t>
                      </a:r>
                      <a:endParaRPr sz="1200"/>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Conditional Probability</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Conditional probability is the probability of an event occurring given that another event has already occurred. It is denoted as P(A|B), where A and B are events. Thus P(A|B) means Probability of A knowing B has already occurred. This is alao known as Bayes Theorem.</a:t>
                      </a:r>
                      <a:endParaRPr sz="1200">
                        <a:latin typeface="Calibri"/>
                        <a:ea typeface="Calibri"/>
                        <a:cs typeface="Calibri"/>
                        <a:sym typeface="Calibri"/>
                      </a:endParaRPr>
                    </a:p>
                  </a:txBody>
                  <a:tcPr marT="91425" marB="91425" marR="91425" marL="91425"/>
                </a:tc>
              </a:tr>
              <a:tr h="294850">
                <a:tc>
                  <a:txBody>
                    <a:bodyPr/>
                    <a:lstStyle/>
                    <a:p>
                      <a:pPr indent="0" lvl="0" marL="0" rtl="0" algn="l">
                        <a:spcBef>
                          <a:spcPts val="0"/>
                        </a:spcBef>
                        <a:spcAft>
                          <a:spcPts val="0"/>
                        </a:spcAft>
                        <a:buNone/>
                      </a:pPr>
                      <a:r>
                        <a:rPr b="1" lang="en" sz="1200">
                          <a:latin typeface="Calibri"/>
                          <a:ea typeface="Calibri"/>
                          <a:cs typeface="Calibri"/>
                          <a:sym typeface="Calibri"/>
                        </a:rPr>
                        <a:t>Expected Value</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t>The expected value of a random variable is the long-term average value that would be obtained if the random experiment or process were repeated many times. It is also known as the mean or the average.</a:t>
                      </a:r>
                      <a:endParaRPr sz="1200">
                        <a:latin typeface="Calibri"/>
                        <a:ea typeface="Calibri"/>
                        <a:cs typeface="Calibri"/>
                        <a:sym typeface="Calibri"/>
                      </a:endParaRPr>
                    </a:p>
                  </a:txBody>
                  <a:tcPr marT="91425" marB="91425" marR="91425" marL="91425"/>
                </a:tc>
              </a:tr>
            </a:tbl>
          </a:graphicData>
        </a:graphic>
      </p:graphicFrame>
      <p:sp>
        <p:nvSpPr>
          <p:cNvPr id="516" name="Google Shape;516;p51"/>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87975" y="1014825"/>
            <a:ext cx="8848800" cy="18930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159300" y="3108200"/>
            <a:ext cx="5229600" cy="18930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 type="body"/>
          </p:nvPr>
        </p:nvSpPr>
        <p:spPr>
          <a:xfrm>
            <a:off x="83100" y="542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What is the Probability of an Event?</a:t>
            </a:r>
            <a:endParaRPr>
              <a:latin typeface="Calibri"/>
              <a:ea typeface="Calibri"/>
              <a:cs typeface="Calibri"/>
              <a:sym typeface="Calibri"/>
            </a:endParaRPr>
          </a:p>
        </p:txBody>
      </p:sp>
      <p:sp>
        <p:nvSpPr>
          <p:cNvPr id="84" name="Google Shape;84;p16"/>
          <p:cNvSpPr txBox="1"/>
          <p:nvPr/>
        </p:nvSpPr>
        <p:spPr>
          <a:xfrm>
            <a:off x="189800" y="4033825"/>
            <a:ext cx="10092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Calibri"/>
                <a:ea typeface="Calibri"/>
                <a:cs typeface="Calibri"/>
                <a:sym typeface="Calibri"/>
              </a:rPr>
              <a:t>Probability of Event A</a:t>
            </a:r>
            <a:endParaRPr b="1" i="1">
              <a:latin typeface="Calibri"/>
              <a:ea typeface="Calibri"/>
              <a:cs typeface="Calibri"/>
              <a:sym typeface="Calibri"/>
            </a:endParaRPr>
          </a:p>
        </p:txBody>
      </p:sp>
      <p:sp>
        <p:nvSpPr>
          <p:cNvPr id="85" name="Google Shape;85;p16"/>
          <p:cNvSpPr txBox="1"/>
          <p:nvPr/>
        </p:nvSpPr>
        <p:spPr>
          <a:xfrm>
            <a:off x="1510490" y="3108196"/>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Calibri"/>
                <a:ea typeface="Calibri"/>
                <a:cs typeface="Calibri"/>
                <a:sym typeface="Calibri"/>
              </a:rPr>
              <a:t>n(A)</a:t>
            </a:r>
            <a:endParaRPr b="1" sz="3000">
              <a:latin typeface="Calibri"/>
              <a:ea typeface="Calibri"/>
              <a:cs typeface="Calibri"/>
              <a:sym typeface="Calibri"/>
            </a:endParaRPr>
          </a:p>
        </p:txBody>
      </p:sp>
      <p:sp>
        <p:nvSpPr>
          <p:cNvPr id="86" name="Google Shape;86;p16"/>
          <p:cNvSpPr txBox="1"/>
          <p:nvPr/>
        </p:nvSpPr>
        <p:spPr>
          <a:xfrm>
            <a:off x="572962" y="3382387"/>
            <a:ext cx="14019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Calibri"/>
                <a:ea typeface="Calibri"/>
                <a:cs typeface="Calibri"/>
                <a:sym typeface="Calibri"/>
              </a:rPr>
              <a:t>=</a:t>
            </a:r>
            <a:endParaRPr b="1" sz="3500">
              <a:latin typeface="Calibri"/>
              <a:ea typeface="Calibri"/>
              <a:cs typeface="Calibri"/>
              <a:sym typeface="Calibri"/>
            </a:endParaRPr>
          </a:p>
        </p:txBody>
      </p:sp>
      <p:sp>
        <p:nvSpPr>
          <p:cNvPr id="87" name="Google Shape;87;p16"/>
          <p:cNvSpPr txBox="1"/>
          <p:nvPr/>
        </p:nvSpPr>
        <p:spPr>
          <a:xfrm>
            <a:off x="208398" y="3386300"/>
            <a:ext cx="990600" cy="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alibri"/>
                <a:ea typeface="Calibri"/>
                <a:cs typeface="Calibri"/>
                <a:sym typeface="Calibri"/>
              </a:rPr>
              <a:t>P(A)</a:t>
            </a:r>
            <a:endParaRPr b="1" sz="3000">
              <a:latin typeface="Calibri"/>
              <a:ea typeface="Calibri"/>
              <a:cs typeface="Calibri"/>
              <a:sym typeface="Calibri"/>
            </a:endParaRPr>
          </a:p>
        </p:txBody>
      </p:sp>
      <p:sp>
        <p:nvSpPr>
          <p:cNvPr id="88" name="Google Shape;88;p16"/>
          <p:cNvSpPr txBox="1"/>
          <p:nvPr/>
        </p:nvSpPr>
        <p:spPr>
          <a:xfrm>
            <a:off x="1510490" y="3862383"/>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Calibri"/>
                <a:ea typeface="Calibri"/>
                <a:cs typeface="Calibri"/>
                <a:sym typeface="Calibri"/>
              </a:rPr>
              <a:t>n(S)</a:t>
            </a:r>
            <a:endParaRPr b="1" sz="3000">
              <a:latin typeface="Calibri"/>
              <a:ea typeface="Calibri"/>
              <a:cs typeface="Calibri"/>
              <a:sym typeface="Calibri"/>
            </a:endParaRPr>
          </a:p>
        </p:txBody>
      </p:sp>
      <p:cxnSp>
        <p:nvCxnSpPr>
          <p:cNvPr id="89" name="Google Shape;89;p16"/>
          <p:cNvCxnSpPr/>
          <p:nvPr/>
        </p:nvCxnSpPr>
        <p:spPr>
          <a:xfrm>
            <a:off x="1734800" y="3825700"/>
            <a:ext cx="1259100" cy="0"/>
          </a:xfrm>
          <a:prstGeom prst="straightConnector1">
            <a:avLst/>
          </a:prstGeom>
          <a:noFill/>
          <a:ln cap="flat" cmpd="sng" w="38100">
            <a:solidFill>
              <a:schemeClr val="dk2"/>
            </a:solidFill>
            <a:prstDash val="solid"/>
            <a:round/>
            <a:headEnd len="med" w="med" type="none"/>
            <a:tailEnd len="med" w="med" type="none"/>
          </a:ln>
        </p:spPr>
      </p:cxnSp>
      <p:sp>
        <p:nvSpPr>
          <p:cNvPr id="90" name="Google Shape;90;p16"/>
          <p:cNvSpPr txBox="1"/>
          <p:nvPr/>
        </p:nvSpPr>
        <p:spPr>
          <a:xfrm>
            <a:off x="3333575" y="3772825"/>
            <a:ext cx="1806900" cy="6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Calibri"/>
                <a:ea typeface="Calibri"/>
                <a:cs typeface="Calibri"/>
                <a:sym typeface="Calibri"/>
              </a:rPr>
              <a:t>total no. of elements </a:t>
            </a:r>
            <a:r>
              <a:rPr i="1" lang="en">
                <a:latin typeface="Calibri"/>
                <a:ea typeface="Calibri"/>
                <a:cs typeface="Calibri"/>
                <a:sym typeface="Calibri"/>
              </a:rPr>
              <a:t>in the </a:t>
            </a:r>
            <a:r>
              <a:rPr b="1" i="1" lang="en">
                <a:latin typeface="Calibri"/>
                <a:ea typeface="Calibri"/>
                <a:cs typeface="Calibri"/>
                <a:sym typeface="Calibri"/>
              </a:rPr>
              <a:t>Sample space S</a:t>
            </a:r>
            <a:endParaRPr b="1" i="1">
              <a:latin typeface="Calibri"/>
              <a:ea typeface="Calibri"/>
              <a:cs typeface="Calibri"/>
              <a:sym typeface="Calibri"/>
            </a:endParaRPr>
          </a:p>
        </p:txBody>
      </p:sp>
      <p:sp>
        <p:nvSpPr>
          <p:cNvPr id="91" name="Google Shape;91;p16"/>
          <p:cNvSpPr txBox="1"/>
          <p:nvPr/>
        </p:nvSpPr>
        <p:spPr>
          <a:xfrm>
            <a:off x="3338400" y="3201500"/>
            <a:ext cx="18783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Calibri"/>
                <a:ea typeface="Calibri"/>
                <a:cs typeface="Calibri"/>
                <a:sym typeface="Calibri"/>
              </a:rPr>
              <a:t>number of elements </a:t>
            </a:r>
            <a:r>
              <a:rPr i="1" lang="en">
                <a:latin typeface="Calibri"/>
                <a:ea typeface="Calibri"/>
                <a:cs typeface="Calibri"/>
                <a:sym typeface="Calibri"/>
              </a:rPr>
              <a:t>in the set of the </a:t>
            </a:r>
            <a:r>
              <a:rPr b="1" i="1" lang="en">
                <a:latin typeface="Calibri"/>
                <a:ea typeface="Calibri"/>
                <a:cs typeface="Calibri"/>
                <a:sym typeface="Calibri"/>
              </a:rPr>
              <a:t>Event A</a:t>
            </a:r>
            <a:endParaRPr b="1" i="1">
              <a:latin typeface="Calibri"/>
              <a:ea typeface="Calibri"/>
              <a:cs typeface="Calibri"/>
              <a:sym typeface="Calibri"/>
            </a:endParaRPr>
          </a:p>
        </p:txBody>
      </p:sp>
      <p:sp>
        <p:nvSpPr>
          <p:cNvPr id="92" name="Google Shape;92;p16"/>
          <p:cNvSpPr txBox="1"/>
          <p:nvPr/>
        </p:nvSpPr>
        <p:spPr>
          <a:xfrm>
            <a:off x="221225" y="1104900"/>
            <a:ext cx="86088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Probability is a measure of ‘</a:t>
            </a:r>
            <a:r>
              <a:rPr b="1" lang="en" sz="1500">
                <a:latin typeface="Calibri"/>
                <a:ea typeface="Calibri"/>
                <a:cs typeface="Calibri"/>
                <a:sym typeface="Calibri"/>
              </a:rPr>
              <a:t>uncertainty’</a:t>
            </a:r>
            <a:r>
              <a:rPr lang="en" sz="1500">
                <a:latin typeface="Calibri"/>
                <a:ea typeface="Calibri"/>
                <a:cs typeface="Calibri"/>
                <a:sym typeface="Calibri"/>
              </a:rPr>
              <a:t> or ‘</a:t>
            </a:r>
            <a:r>
              <a:rPr b="1" lang="en" sz="1500">
                <a:latin typeface="Calibri"/>
                <a:ea typeface="Calibri"/>
                <a:cs typeface="Calibri"/>
                <a:sym typeface="Calibri"/>
              </a:rPr>
              <a:t>likelihood’</a:t>
            </a:r>
            <a:r>
              <a:rPr lang="en" sz="1500">
                <a:latin typeface="Calibri"/>
                <a:ea typeface="Calibri"/>
                <a:cs typeface="Calibri"/>
                <a:sym typeface="Calibri"/>
              </a:rPr>
              <a:t> or ‘</a:t>
            </a:r>
            <a:r>
              <a:rPr b="1" lang="en" sz="1500">
                <a:latin typeface="Calibri"/>
                <a:ea typeface="Calibri"/>
                <a:cs typeface="Calibri"/>
                <a:sym typeface="Calibri"/>
              </a:rPr>
              <a:t>chance’</a:t>
            </a:r>
            <a:r>
              <a:rPr lang="en" sz="1500">
                <a:latin typeface="Calibri"/>
                <a:ea typeface="Calibri"/>
                <a:cs typeface="Calibri"/>
                <a:sym typeface="Calibri"/>
              </a:rPr>
              <a:t> that a particular event or outcome will occur. It represents the </a:t>
            </a:r>
            <a:r>
              <a:rPr b="1" lang="en" sz="1500">
                <a:latin typeface="Calibri"/>
                <a:ea typeface="Calibri"/>
                <a:cs typeface="Calibri"/>
                <a:sym typeface="Calibri"/>
              </a:rPr>
              <a:t>ratio</a:t>
            </a:r>
            <a:r>
              <a:rPr lang="en" sz="1500">
                <a:latin typeface="Calibri"/>
                <a:ea typeface="Calibri"/>
                <a:cs typeface="Calibri"/>
                <a:sym typeface="Calibri"/>
              </a:rPr>
              <a:t> of the ‘</a:t>
            </a:r>
            <a:r>
              <a:rPr b="1" lang="en" sz="1500">
                <a:latin typeface="Calibri"/>
                <a:ea typeface="Calibri"/>
                <a:cs typeface="Calibri"/>
                <a:sym typeface="Calibri"/>
              </a:rPr>
              <a:t>favorable outcomes’</a:t>
            </a:r>
            <a:r>
              <a:rPr lang="en" sz="1500">
                <a:latin typeface="Calibri"/>
                <a:ea typeface="Calibri"/>
                <a:cs typeface="Calibri"/>
                <a:sym typeface="Calibri"/>
              </a:rPr>
              <a:t> to the ‘</a:t>
            </a:r>
            <a:r>
              <a:rPr b="1" lang="en" sz="1500">
                <a:latin typeface="Calibri"/>
                <a:ea typeface="Calibri"/>
                <a:cs typeface="Calibri"/>
                <a:sym typeface="Calibri"/>
              </a:rPr>
              <a:t>total possible</a:t>
            </a:r>
            <a:r>
              <a:rPr lang="en" sz="1500">
                <a:latin typeface="Calibri"/>
                <a:ea typeface="Calibri"/>
                <a:cs typeface="Calibri"/>
                <a:sym typeface="Calibri"/>
              </a:rPr>
              <a:t> </a:t>
            </a:r>
            <a:r>
              <a:rPr b="1" lang="en" sz="1500">
                <a:latin typeface="Calibri"/>
                <a:ea typeface="Calibri"/>
                <a:cs typeface="Calibri"/>
                <a:sym typeface="Calibri"/>
              </a:rPr>
              <a:t>outcomes’</a:t>
            </a:r>
            <a:r>
              <a:rPr lang="en" sz="1500">
                <a:latin typeface="Calibri"/>
                <a:ea typeface="Calibri"/>
                <a:cs typeface="Calibri"/>
                <a:sym typeface="Calibri"/>
              </a:rPr>
              <a:t> in a given situation.</a:t>
            </a:r>
            <a:endParaRPr sz="1500">
              <a:latin typeface="Calibri"/>
              <a:ea typeface="Calibri"/>
              <a:cs typeface="Calibri"/>
              <a:sym typeface="Calibri"/>
            </a:endParaRPr>
          </a:p>
          <a:p>
            <a:pPr indent="0" lvl="0" marL="0" rtl="0" algn="l">
              <a:spcBef>
                <a:spcPts val="0"/>
              </a:spcBef>
              <a:spcAft>
                <a:spcPts val="0"/>
              </a:spcAft>
              <a:buNone/>
            </a:pPr>
            <a:r>
              <a:t/>
            </a:r>
            <a:endParaRPr b="1" i="1" sz="1500">
              <a:latin typeface="Calibri"/>
              <a:ea typeface="Calibri"/>
              <a:cs typeface="Calibri"/>
              <a:sym typeface="Calibri"/>
            </a:endParaRPr>
          </a:p>
        </p:txBody>
      </p:sp>
      <p:sp>
        <p:nvSpPr>
          <p:cNvPr id="93" name="Google Shape;93;p16"/>
          <p:cNvSpPr txBox="1"/>
          <p:nvPr>
            <p:ph type="title"/>
          </p:nvPr>
        </p:nvSpPr>
        <p:spPr>
          <a:xfrm>
            <a:off x="6900" y="64025"/>
            <a:ext cx="58137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Fundamentals</a:t>
            </a:r>
            <a:endParaRPr sz="2800">
              <a:latin typeface="Calibri"/>
              <a:ea typeface="Calibri"/>
              <a:cs typeface="Calibri"/>
              <a:sym typeface="Calibri"/>
            </a:endParaRPr>
          </a:p>
        </p:txBody>
      </p:sp>
      <p:sp>
        <p:nvSpPr>
          <p:cNvPr id="94" name="Google Shape;94;p16"/>
          <p:cNvSpPr txBox="1"/>
          <p:nvPr/>
        </p:nvSpPr>
        <p:spPr>
          <a:xfrm>
            <a:off x="221225" y="1943100"/>
            <a:ext cx="86088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With the concept of probability, we can </a:t>
            </a:r>
            <a:r>
              <a:rPr b="1" lang="en" sz="1500">
                <a:latin typeface="Calibri"/>
                <a:ea typeface="Calibri"/>
                <a:cs typeface="Calibri"/>
                <a:sym typeface="Calibri"/>
              </a:rPr>
              <a:t>quantify uncertainty</a:t>
            </a:r>
            <a:r>
              <a:rPr lang="en" sz="1500">
                <a:latin typeface="Calibri"/>
                <a:ea typeface="Calibri"/>
                <a:cs typeface="Calibri"/>
                <a:sym typeface="Calibri"/>
              </a:rPr>
              <a:t> and </a:t>
            </a:r>
            <a:r>
              <a:rPr b="1" lang="en" sz="1500">
                <a:latin typeface="Calibri"/>
                <a:ea typeface="Calibri"/>
                <a:cs typeface="Calibri"/>
                <a:sym typeface="Calibri"/>
              </a:rPr>
              <a:t>randomness</a:t>
            </a:r>
            <a:r>
              <a:rPr lang="en" sz="1500">
                <a:latin typeface="Calibri"/>
                <a:ea typeface="Calibri"/>
                <a:cs typeface="Calibri"/>
                <a:sym typeface="Calibri"/>
              </a:rPr>
              <a:t> that we experience in our daily lives. </a:t>
            </a:r>
            <a:r>
              <a:rPr b="1" lang="en" sz="1500">
                <a:latin typeface="Calibri"/>
                <a:ea typeface="Calibri"/>
                <a:cs typeface="Calibri"/>
                <a:sym typeface="Calibri"/>
              </a:rPr>
              <a:t>With any random phenomenon, the probability of a particular outcome is the proportion of times that the outcome would occur in a long run of observations.</a:t>
            </a:r>
            <a:endParaRPr b="1" i="1" sz="1500">
              <a:latin typeface="Calibri"/>
              <a:ea typeface="Calibri"/>
              <a:cs typeface="Calibri"/>
              <a:sym typeface="Calibri"/>
            </a:endParaRPr>
          </a:p>
        </p:txBody>
      </p:sp>
      <p:pic>
        <p:nvPicPr>
          <p:cNvPr id="95" name="Google Shape;95;p16"/>
          <p:cNvPicPr preferRelativeResize="0"/>
          <p:nvPr/>
        </p:nvPicPr>
        <p:blipFill>
          <a:blip r:embed="rId3">
            <a:alphaModFix/>
          </a:blip>
          <a:stretch>
            <a:fillRect/>
          </a:stretch>
        </p:blipFill>
        <p:spPr>
          <a:xfrm>
            <a:off x="5718750" y="3092000"/>
            <a:ext cx="3072700" cy="1816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2"/>
          <p:cNvSpPr/>
          <p:nvPr/>
        </p:nvSpPr>
        <p:spPr>
          <a:xfrm>
            <a:off x="125" y="1751800"/>
            <a:ext cx="9144000" cy="156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2"/>
          <p:cNvSpPr txBox="1"/>
          <p:nvPr/>
        </p:nvSpPr>
        <p:spPr>
          <a:xfrm>
            <a:off x="575675" y="2008250"/>
            <a:ext cx="811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Oswald"/>
                <a:ea typeface="Oswald"/>
                <a:cs typeface="Oswald"/>
                <a:sym typeface="Oswald"/>
              </a:rPr>
              <a:t>Random Variable and Distributions</a:t>
            </a:r>
            <a:endParaRPr sz="4800">
              <a:solidFill>
                <a:schemeClr val="lt1"/>
              </a:solidFill>
              <a:latin typeface="Oswald"/>
              <a:ea typeface="Oswald"/>
              <a:cs typeface="Oswald"/>
              <a:sym typeface="Oswald"/>
            </a:endParaRPr>
          </a:p>
        </p:txBody>
      </p:sp>
      <p:sp>
        <p:nvSpPr>
          <p:cNvPr id="523" name="Google Shape;523;p52"/>
          <p:cNvSpPr/>
          <p:nvPr/>
        </p:nvSpPr>
        <p:spPr>
          <a:xfrm>
            <a:off x="78350" y="9704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p:nvPr/>
        </p:nvSpPr>
        <p:spPr>
          <a:xfrm>
            <a:off x="199300" y="797175"/>
            <a:ext cx="5298900" cy="2626200"/>
          </a:xfrm>
          <a:prstGeom prst="roundRect">
            <a:avLst>
              <a:gd fmla="val 3571"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189850" y="3595475"/>
            <a:ext cx="8634000" cy="13380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txBox="1"/>
          <p:nvPr>
            <p:ph type="title"/>
          </p:nvPr>
        </p:nvSpPr>
        <p:spPr>
          <a:xfrm>
            <a:off x="159300" y="64025"/>
            <a:ext cx="2512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a:t>
            </a:r>
            <a:endParaRPr b="0" sz="2400">
              <a:solidFill>
                <a:srgbClr val="000000"/>
              </a:solidFill>
              <a:latin typeface="Roboto"/>
              <a:ea typeface="Roboto"/>
              <a:cs typeface="Roboto"/>
              <a:sym typeface="Roboto"/>
            </a:endParaRPr>
          </a:p>
        </p:txBody>
      </p:sp>
      <p:sp>
        <p:nvSpPr>
          <p:cNvPr id="531" name="Google Shape;531;p53"/>
          <p:cNvSpPr txBox="1"/>
          <p:nvPr>
            <p:ph idx="1" type="body"/>
          </p:nvPr>
        </p:nvSpPr>
        <p:spPr>
          <a:xfrm>
            <a:off x="159300" y="771475"/>
            <a:ext cx="5391000" cy="25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Calibri"/>
                <a:ea typeface="Calibri"/>
                <a:cs typeface="Calibri"/>
                <a:sym typeface="Calibri"/>
              </a:rPr>
              <a:t>Random Variable is</a:t>
            </a:r>
            <a:endParaRPr b="1" sz="1500">
              <a:solidFill>
                <a:srgbClr val="000000"/>
              </a:solidFill>
              <a:latin typeface="Calibri"/>
              <a:ea typeface="Calibri"/>
              <a:cs typeface="Calibri"/>
              <a:sym typeface="Calibri"/>
            </a:endParaRPr>
          </a:p>
          <a:p>
            <a:pPr indent="-323850" lvl="0" marL="457200" rtl="0" algn="l">
              <a:spcBef>
                <a:spcPts val="1200"/>
              </a:spcBef>
              <a:spcAft>
                <a:spcPts val="0"/>
              </a:spcAft>
              <a:buClr>
                <a:srgbClr val="000000"/>
              </a:buClr>
              <a:buSzPts val="1500"/>
              <a:buChar char="●"/>
            </a:pPr>
            <a:r>
              <a:rPr lang="en" sz="1500">
                <a:solidFill>
                  <a:srgbClr val="000000"/>
                </a:solidFill>
                <a:latin typeface="Calibri"/>
                <a:ea typeface="Calibri"/>
                <a:cs typeface="Calibri"/>
                <a:sym typeface="Calibri"/>
              </a:rPr>
              <a:t>Whose value </a:t>
            </a:r>
            <a:r>
              <a:rPr b="1" lang="en" sz="1500">
                <a:solidFill>
                  <a:srgbClr val="000000"/>
                </a:solidFill>
                <a:latin typeface="Calibri"/>
                <a:ea typeface="Calibri"/>
                <a:cs typeface="Calibri"/>
                <a:sym typeface="Calibri"/>
              </a:rPr>
              <a:t>cannot be determined till the last</a:t>
            </a:r>
            <a:r>
              <a:rPr lang="en" sz="1500">
                <a:solidFill>
                  <a:srgbClr val="000000"/>
                </a:solidFill>
                <a:latin typeface="Calibri"/>
                <a:ea typeface="Calibri"/>
                <a:cs typeface="Calibri"/>
                <a:sym typeface="Calibri"/>
              </a:rPr>
              <a:t> moment (or till the time it occurs) thus it can take up may values</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Whose value is </a:t>
            </a:r>
            <a:r>
              <a:rPr b="1" lang="en" sz="1500">
                <a:solidFill>
                  <a:srgbClr val="000000"/>
                </a:solidFill>
                <a:latin typeface="Calibri"/>
                <a:ea typeface="Calibri"/>
                <a:cs typeface="Calibri"/>
                <a:sym typeface="Calibri"/>
              </a:rPr>
              <a:t>probabilistic in nature</a:t>
            </a:r>
            <a:r>
              <a:rPr lang="en" sz="1500">
                <a:solidFill>
                  <a:srgbClr val="000000"/>
                </a:solidFill>
                <a:latin typeface="Calibri"/>
                <a:ea typeface="Calibri"/>
                <a:cs typeface="Calibri"/>
                <a:sym typeface="Calibri"/>
              </a:rPr>
              <a:t> i.e. its value is determined in probability</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Function that maps the </a:t>
            </a:r>
            <a:r>
              <a:rPr b="1" lang="en" sz="1500">
                <a:solidFill>
                  <a:srgbClr val="000000"/>
                </a:solidFill>
                <a:latin typeface="Calibri"/>
                <a:ea typeface="Calibri"/>
                <a:cs typeface="Calibri"/>
                <a:sym typeface="Calibri"/>
              </a:rPr>
              <a:t>outcomes of a random experiment</a:t>
            </a:r>
            <a:r>
              <a:rPr lang="en" sz="1500">
                <a:solidFill>
                  <a:srgbClr val="000000"/>
                </a:solidFill>
                <a:latin typeface="Calibri"/>
                <a:ea typeface="Calibri"/>
                <a:cs typeface="Calibri"/>
                <a:sym typeface="Calibri"/>
              </a:rPr>
              <a:t> to numeric quantities, typically real numbers thus with random variables you quantify outcomes</a:t>
            </a:r>
            <a:endParaRPr sz="1500">
              <a:solidFill>
                <a:srgbClr val="000000"/>
              </a:solidFill>
              <a:latin typeface="Calibri"/>
              <a:ea typeface="Calibri"/>
              <a:cs typeface="Calibri"/>
              <a:sym typeface="Calibri"/>
            </a:endParaRPr>
          </a:p>
        </p:txBody>
      </p:sp>
      <p:pic>
        <p:nvPicPr>
          <p:cNvPr id="532" name="Google Shape;532;p53"/>
          <p:cNvPicPr preferRelativeResize="0"/>
          <p:nvPr/>
        </p:nvPicPr>
        <p:blipFill>
          <a:blip r:embed="rId3">
            <a:alphaModFix/>
          </a:blip>
          <a:stretch>
            <a:fillRect/>
          </a:stretch>
        </p:blipFill>
        <p:spPr>
          <a:xfrm>
            <a:off x="5720700" y="1147598"/>
            <a:ext cx="3054576" cy="1948225"/>
          </a:xfrm>
          <a:prstGeom prst="rect">
            <a:avLst/>
          </a:prstGeom>
          <a:noFill/>
          <a:ln>
            <a:noFill/>
          </a:ln>
          <a:effectLst>
            <a:outerShdw blurRad="57150" rotWithShape="0" algn="bl" dir="5400000" dist="19050">
              <a:srgbClr val="000000">
                <a:alpha val="50000"/>
              </a:srgbClr>
            </a:outerShdw>
          </a:effectLst>
        </p:spPr>
      </p:pic>
      <p:sp>
        <p:nvSpPr>
          <p:cNvPr id="533" name="Google Shape;533;p53"/>
          <p:cNvSpPr txBox="1"/>
          <p:nvPr>
            <p:ph idx="1" type="body"/>
          </p:nvPr>
        </p:nvSpPr>
        <p:spPr>
          <a:xfrm>
            <a:off x="235500" y="3743275"/>
            <a:ext cx="8520600" cy="90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rgbClr val="000000"/>
                </a:solidFill>
                <a:latin typeface="Calibri"/>
                <a:ea typeface="Calibri"/>
                <a:cs typeface="Calibri"/>
                <a:sym typeface="Calibri"/>
              </a:rPr>
              <a:t>Random Variable has a probability law - a rule that assigns probabilities to different values of random variable. This probability law is called </a:t>
            </a:r>
            <a:r>
              <a:rPr b="1" lang="en" sz="1400">
                <a:solidFill>
                  <a:srgbClr val="000000"/>
                </a:solidFill>
                <a:latin typeface="Calibri"/>
                <a:ea typeface="Calibri"/>
                <a:cs typeface="Calibri"/>
                <a:sym typeface="Calibri"/>
              </a:rPr>
              <a:t>Probability Distribution</a:t>
            </a:r>
            <a:r>
              <a:rPr lang="en" sz="1400">
                <a:solidFill>
                  <a:srgbClr val="000000"/>
                </a:solidFill>
                <a:latin typeface="Calibri"/>
                <a:ea typeface="Calibri"/>
                <a:cs typeface="Calibri"/>
                <a:sym typeface="Calibri"/>
              </a:rPr>
              <a:t> of the Random Variable. We usually donate Random Variable with capital letter let’s say X. Then Probability Distribution of X is donate by P(X).  </a:t>
            </a:r>
            <a:endParaRPr sz="1400">
              <a:solidFill>
                <a:srgbClr val="000000"/>
              </a:solidFill>
              <a:latin typeface="Calibri"/>
              <a:ea typeface="Calibri"/>
              <a:cs typeface="Calibri"/>
              <a:sym typeface="Calibri"/>
            </a:endParaRPr>
          </a:p>
        </p:txBody>
      </p:sp>
      <p:sp>
        <p:nvSpPr>
          <p:cNvPr id="534" name="Google Shape;534;p53"/>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pic>
        <p:nvPicPr>
          <p:cNvPr id="535" name="Google Shape;535;p53"/>
          <p:cNvPicPr preferRelativeResize="0"/>
          <p:nvPr/>
        </p:nvPicPr>
        <p:blipFill>
          <a:blip r:embed="rId4">
            <a:alphaModFix/>
          </a:blip>
          <a:stretch>
            <a:fillRect/>
          </a:stretch>
        </p:blipFill>
        <p:spPr>
          <a:xfrm>
            <a:off x="5692188" y="1164750"/>
            <a:ext cx="3111601" cy="20723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idx="1" type="body"/>
          </p:nvPr>
        </p:nvSpPr>
        <p:spPr>
          <a:xfrm rot="-5400000">
            <a:off x="-983700" y="2493950"/>
            <a:ext cx="2379600" cy="303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latin typeface="Roboto"/>
                <a:ea typeface="Roboto"/>
                <a:cs typeface="Roboto"/>
                <a:sym typeface="Roboto"/>
              </a:rPr>
              <a:t>Outcomes when you roll 2 dice</a:t>
            </a:r>
            <a:endParaRPr sz="1100">
              <a:latin typeface="Roboto"/>
              <a:ea typeface="Roboto"/>
              <a:cs typeface="Roboto"/>
              <a:sym typeface="Roboto"/>
            </a:endParaRPr>
          </a:p>
        </p:txBody>
      </p:sp>
      <p:sp>
        <p:nvSpPr>
          <p:cNvPr id="541" name="Google Shape;541;p54"/>
          <p:cNvSpPr txBox="1"/>
          <p:nvPr>
            <p:ph type="title"/>
          </p:nvPr>
        </p:nvSpPr>
        <p:spPr>
          <a:xfrm>
            <a:off x="6900" y="64025"/>
            <a:ext cx="6190500" cy="5727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 - Example of rolling of 2 dice</a:t>
            </a:r>
            <a:endParaRPr b="0" sz="2400">
              <a:solidFill>
                <a:srgbClr val="000000"/>
              </a:solidFill>
              <a:latin typeface="Roboto"/>
              <a:ea typeface="Roboto"/>
              <a:cs typeface="Roboto"/>
              <a:sym typeface="Roboto"/>
            </a:endParaRPr>
          </a:p>
        </p:txBody>
      </p:sp>
      <p:sp>
        <p:nvSpPr>
          <p:cNvPr id="542" name="Google Shape;542;p54"/>
          <p:cNvSpPr/>
          <p:nvPr/>
        </p:nvSpPr>
        <p:spPr>
          <a:xfrm>
            <a:off x="7637650" y="221700"/>
            <a:ext cx="1506300" cy="4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pic>
        <p:nvPicPr>
          <p:cNvPr id="543" name="Google Shape;543;p54"/>
          <p:cNvPicPr preferRelativeResize="0"/>
          <p:nvPr/>
        </p:nvPicPr>
        <p:blipFill>
          <a:blip r:embed="rId3">
            <a:alphaModFix/>
          </a:blip>
          <a:stretch>
            <a:fillRect/>
          </a:stretch>
        </p:blipFill>
        <p:spPr>
          <a:xfrm>
            <a:off x="357900" y="759575"/>
            <a:ext cx="5206775" cy="3796000"/>
          </a:xfrm>
          <a:prstGeom prst="rect">
            <a:avLst/>
          </a:prstGeom>
          <a:noFill/>
          <a:ln>
            <a:noFill/>
          </a:ln>
        </p:spPr>
      </p:pic>
      <p:pic>
        <p:nvPicPr>
          <p:cNvPr id="544" name="Google Shape;544;p54"/>
          <p:cNvPicPr preferRelativeResize="0"/>
          <p:nvPr/>
        </p:nvPicPr>
        <p:blipFill>
          <a:blip r:embed="rId4">
            <a:alphaModFix/>
          </a:blip>
          <a:stretch>
            <a:fillRect/>
          </a:stretch>
        </p:blipFill>
        <p:spPr>
          <a:xfrm>
            <a:off x="6080525" y="1455950"/>
            <a:ext cx="2773750" cy="2563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5"/>
          <p:cNvSpPr txBox="1"/>
          <p:nvPr>
            <p:ph type="title"/>
          </p:nvPr>
        </p:nvSpPr>
        <p:spPr>
          <a:xfrm>
            <a:off x="83100" y="64025"/>
            <a:ext cx="73305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Histogram of rolling dice</a:t>
            </a:r>
            <a:endParaRPr b="0" sz="2400">
              <a:solidFill>
                <a:srgbClr val="000000"/>
              </a:solidFill>
              <a:latin typeface="Roboto"/>
              <a:ea typeface="Roboto"/>
              <a:cs typeface="Roboto"/>
              <a:sym typeface="Roboto"/>
            </a:endParaRPr>
          </a:p>
        </p:txBody>
      </p:sp>
      <p:sp>
        <p:nvSpPr>
          <p:cNvPr id="550" name="Google Shape;550;p55"/>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pic>
        <p:nvPicPr>
          <p:cNvPr id="551" name="Google Shape;551;p55"/>
          <p:cNvPicPr preferRelativeResize="0"/>
          <p:nvPr/>
        </p:nvPicPr>
        <p:blipFill>
          <a:blip r:embed="rId3">
            <a:alphaModFix/>
          </a:blip>
          <a:stretch>
            <a:fillRect/>
          </a:stretch>
        </p:blipFill>
        <p:spPr>
          <a:xfrm>
            <a:off x="3942850" y="929794"/>
            <a:ext cx="4858250" cy="3643680"/>
          </a:xfrm>
          <a:prstGeom prst="rect">
            <a:avLst/>
          </a:prstGeom>
          <a:noFill/>
          <a:ln>
            <a:noFill/>
          </a:ln>
        </p:spPr>
      </p:pic>
      <p:sp>
        <p:nvSpPr>
          <p:cNvPr id="552" name="Google Shape;552;p55"/>
          <p:cNvSpPr/>
          <p:nvPr/>
        </p:nvSpPr>
        <p:spPr>
          <a:xfrm>
            <a:off x="3162200" y="2079750"/>
            <a:ext cx="688800" cy="984000"/>
          </a:xfrm>
          <a:prstGeom prst="rightArrow">
            <a:avLst>
              <a:gd fmla="val 50000" name="adj1"/>
              <a:gd fmla="val 5000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55"/>
          <p:cNvPicPr preferRelativeResize="0"/>
          <p:nvPr/>
        </p:nvPicPr>
        <p:blipFill>
          <a:blip r:embed="rId4">
            <a:alphaModFix/>
          </a:blip>
          <a:stretch>
            <a:fillRect/>
          </a:stretch>
        </p:blipFill>
        <p:spPr>
          <a:xfrm>
            <a:off x="170450" y="1276875"/>
            <a:ext cx="2899900" cy="2680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6"/>
          <p:cNvSpPr txBox="1"/>
          <p:nvPr>
            <p:ph idx="1" type="body"/>
          </p:nvPr>
        </p:nvSpPr>
        <p:spPr>
          <a:xfrm>
            <a:off x="159300" y="1350950"/>
            <a:ext cx="5109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latin typeface="Calibri"/>
                <a:ea typeface="Calibri"/>
                <a:cs typeface="Calibri"/>
                <a:sym typeface="Calibri"/>
              </a:rPr>
              <a:t>S</a:t>
            </a:r>
            <a:r>
              <a:rPr lang="en" sz="1200">
                <a:latin typeface="Calibri"/>
                <a:ea typeface="Calibri"/>
                <a:cs typeface="Calibri"/>
                <a:sym typeface="Calibri"/>
              </a:rPr>
              <a:t> =</a:t>
            </a:r>
            <a:endParaRPr sz="1200">
              <a:latin typeface="Calibri"/>
              <a:ea typeface="Calibri"/>
              <a:cs typeface="Calibri"/>
              <a:sym typeface="Calibri"/>
            </a:endParaRPr>
          </a:p>
        </p:txBody>
      </p:sp>
      <p:sp>
        <p:nvSpPr>
          <p:cNvPr id="559" name="Google Shape;559;p56"/>
          <p:cNvSpPr txBox="1"/>
          <p:nvPr>
            <p:ph idx="1" type="body"/>
          </p:nvPr>
        </p:nvSpPr>
        <p:spPr>
          <a:xfrm>
            <a:off x="921300" y="9699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H,H,H,H</a:t>
            </a:r>
            <a:endParaRPr sz="1200">
              <a:latin typeface="Calibri"/>
              <a:ea typeface="Calibri"/>
              <a:cs typeface="Calibri"/>
              <a:sym typeface="Calibri"/>
            </a:endParaRPr>
          </a:p>
        </p:txBody>
      </p:sp>
      <p:sp>
        <p:nvSpPr>
          <p:cNvPr id="560" name="Google Shape;560;p56"/>
          <p:cNvSpPr txBox="1"/>
          <p:nvPr>
            <p:ph idx="1" type="body"/>
          </p:nvPr>
        </p:nvSpPr>
        <p:spPr>
          <a:xfrm>
            <a:off x="83100" y="588950"/>
            <a:ext cx="7723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latin typeface="Calibri"/>
                <a:ea typeface="Calibri"/>
                <a:cs typeface="Calibri"/>
                <a:sym typeface="Calibri"/>
              </a:rPr>
              <a:t>Probability Distribution of Heads and Tails when flipping a coin </a:t>
            </a:r>
            <a:r>
              <a:rPr b="1" lang="en" sz="1400">
                <a:latin typeface="Calibri"/>
                <a:ea typeface="Calibri"/>
                <a:cs typeface="Calibri"/>
                <a:sym typeface="Calibri"/>
              </a:rPr>
              <a:t>4 times</a:t>
            </a:r>
            <a:r>
              <a:rPr lang="en" sz="1400">
                <a:latin typeface="Calibri"/>
                <a:ea typeface="Calibri"/>
                <a:cs typeface="Calibri"/>
                <a:sym typeface="Calibri"/>
              </a:rPr>
              <a:t>.  </a:t>
            </a:r>
            <a:endParaRPr sz="1400">
              <a:latin typeface="Calibri"/>
              <a:ea typeface="Calibri"/>
              <a:cs typeface="Calibri"/>
              <a:sym typeface="Calibri"/>
            </a:endParaRPr>
          </a:p>
        </p:txBody>
      </p:sp>
      <p:sp>
        <p:nvSpPr>
          <p:cNvPr id="561" name="Google Shape;561;p56"/>
          <p:cNvSpPr txBox="1"/>
          <p:nvPr>
            <p:ph idx="1" type="body"/>
          </p:nvPr>
        </p:nvSpPr>
        <p:spPr>
          <a:xfrm>
            <a:off x="921300" y="12747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H,H,H,T</a:t>
            </a:r>
            <a:endParaRPr sz="1200">
              <a:latin typeface="Calibri"/>
              <a:ea typeface="Calibri"/>
              <a:cs typeface="Calibri"/>
              <a:sym typeface="Calibri"/>
            </a:endParaRPr>
          </a:p>
        </p:txBody>
      </p:sp>
      <p:sp>
        <p:nvSpPr>
          <p:cNvPr id="562" name="Google Shape;562;p56"/>
          <p:cNvSpPr txBox="1"/>
          <p:nvPr>
            <p:ph idx="1" type="body"/>
          </p:nvPr>
        </p:nvSpPr>
        <p:spPr>
          <a:xfrm>
            <a:off x="921300" y="15795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H,H,T,H</a:t>
            </a:r>
            <a:endParaRPr sz="1200">
              <a:latin typeface="Calibri"/>
              <a:ea typeface="Calibri"/>
              <a:cs typeface="Calibri"/>
              <a:sym typeface="Calibri"/>
            </a:endParaRPr>
          </a:p>
        </p:txBody>
      </p:sp>
      <p:sp>
        <p:nvSpPr>
          <p:cNvPr id="563" name="Google Shape;563;p56"/>
          <p:cNvSpPr txBox="1"/>
          <p:nvPr>
            <p:ph idx="1" type="body"/>
          </p:nvPr>
        </p:nvSpPr>
        <p:spPr>
          <a:xfrm>
            <a:off x="921300" y="18843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H,H,T,T</a:t>
            </a:r>
            <a:endParaRPr sz="1200">
              <a:latin typeface="Calibri"/>
              <a:ea typeface="Calibri"/>
              <a:cs typeface="Calibri"/>
              <a:sym typeface="Calibri"/>
            </a:endParaRPr>
          </a:p>
        </p:txBody>
      </p:sp>
      <p:sp>
        <p:nvSpPr>
          <p:cNvPr id="564" name="Google Shape;564;p56"/>
          <p:cNvSpPr txBox="1"/>
          <p:nvPr>
            <p:ph idx="1" type="body"/>
          </p:nvPr>
        </p:nvSpPr>
        <p:spPr>
          <a:xfrm>
            <a:off x="1911900" y="9699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H,T,H,H</a:t>
            </a:r>
            <a:endParaRPr sz="1200">
              <a:latin typeface="Calibri"/>
              <a:ea typeface="Calibri"/>
              <a:cs typeface="Calibri"/>
              <a:sym typeface="Calibri"/>
            </a:endParaRPr>
          </a:p>
        </p:txBody>
      </p:sp>
      <p:sp>
        <p:nvSpPr>
          <p:cNvPr id="565" name="Google Shape;565;p56"/>
          <p:cNvSpPr txBox="1"/>
          <p:nvPr>
            <p:ph idx="1" type="body"/>
          </p:nvPr>
        </p:nvSpPr>
        <p:spPr>
          <a:xfrm>
            <a:off x="1911900" y="12747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H,T,H,T</a:t>
            </a:r>
            <a:endParaRPr sz="1200">
              <a:latin typeface="Calibri"/>
              <a:ea typeface="Calibri"/>
              <a:cs typeface="Calibri"/>
              <a:sym typeface="Calibri"/>
            </a:endParaRPr>
          </a:p>
        </p:txBody>
      </p:sp>
      <p:sp>
        <p:nvSpPr>
          <p:cNvPr id="566" name="Google Shape;566;p56"/>
          <p:cNvSpPr txBox="1"/>
          <p:nvPr>
            <p:ph idx="1" type="body"/>
          </p:nvPr>
        </p:nvSpPr>
        <p:spPr>
          <a:xfrm>
            <a:off x="1911900" y="15795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H,T,T,H</a:t>
            </a:r>
            <a:endParaRPr sz="1200">
              <a:latin typeface="Calibri"/>
              <a:ea typeface="Calibri"/>
              <a:cs typeface="Calibri"/>
              <a:sym typeface="Calibri"/>
            </a:endParaRPr>
          </a:p>
        </p:txBody>
      </p:sp>
      <p:sp>
        <p:nvSpPr>
          <p:cNvPr id="567" name="Google Shape;567;p56"/>
          <p:cNvSpPr txBox="1"/>
          <p:nvPr>
            <p:ph idx="1" type="body"/>
          </p:nvPr>
        </p:nvSpPr>
        <p:spPr>
          <a:xfrm>
            <a:off x="1911900" y="18843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H,T,T,T</a:t>
            </a:r>
            <a:endParaRPr sz="1200">
              <a:latin typeface="Calibri"/>
              <a:ea typeface="Calibri"/>
              <a:cs typeface="Calibri"/>
              <a:sym typeface="Calibri"/>
            </a:endParaRPr>
          </a:p>
        </p:txBody>
      </p:sp>
      <p:sp>
        <p:nvSpPr>
          <p:cNvPr id="568" name="Google Shape;568;p56"/>
          <p:cNvSpPr txBox="1"/>
          <p:nvPr>
            <p:ph idx="1" type="body"/>
          </p:nvPr>
        </p:nvSpPr>
        <p:spPr>
          <a:xfrm>
            <a:off x="2902500" y="9699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T,H,H,H</a:t>
            </a:r>
            <a:endParaRPr sz="1200">
              <a:latin typeface="Calibri"/>
              <a:ea typeface="Calibri"/>
              <a:cs typeface="Calibri"/>
              <a:sym typeface="Calibri"/>
            </a:endParaRPr>
          </a:p>
        </p:txBody>
      </p:sp>
      <p:sp>
        <p:nvSpPr>
          <p:cNvPr id="569" name="Google Shape;569;p56"/>
          <p:cNvSpPr txBox="1"/>
          <p:nvPr>
            <p:ph idx="1" type="body"/>
          </p:nvPr>
        </p:nvSpPr>
        <p:spPr>
          <a:xfrm>
            <a:off x="2902500" y="12747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T,H,H,T</a:t>
            </a:r>
            <a:endParaRPr sz="1200">
              <a:latin typeface="Calibri"/>
              <a:ea typeface="Calibri"/>
              <a:cs typeface="Calibri"/>
              <a:sym typeface="Calibri"/>
            </a:endParaRPr>
          </a:p>
        </p:txBody>
      </p:sp>
      <p:sp>
        <p:nvSpPr>
          <p:cNvPr id="570" name="Google Shape;570;p56"/>
          <p:cNvSpPr txBox="1"/>
          <p:nvPr>
            <p:ph idx="1" type="body"/>
          </p:nvPr>
        </p:nvSpPr>
        <p:spPr>
          <a:xfrm>
            <a:off x="2902500" y="15795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T,H,T,H</a:t>
            </a:r>
            <a:endParaRPr sz="1200">
              <a:latin typeface="Calibri"/>
              <a:ea typeface="Calibri"/>
              <a:cs typeface="Calibri"/>
              <a:sym typeface="Calibri"/>
            </a:endParaRPr>
          </a:p>
        </p:txBody>
      </p:sp>
      <p:sp>
        <p:nvSpPr>
          <p:cNvPr id="571" name="Google Shape;571;p56"/>
          <p:cNvSpPr txBox="1"/>
          <p:nvPr>
            <p:ph idx="1" type="body"/>
          </p:nvPr>
        </p:nvSpPr>
        <p:spPr>
          <a:xfrm>
            <a:off x="2902500" y="18843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T,H,T,T</a:t>
            </a:r>
            <a:endParaRPr sz="1200">
              <a:latin typeface="Calibri"/>
              <a:ea typeface="Calibri"/>
              <a:cs typeface="Calibri"/>
              <a:sym typeface="Calibri"/>
            </a:endParaRPr>
          </a:p>
        </p:txBody>
      </p:sp>
      <p:sp>
        <p:nvSpPr>
          <p:cNvPr id="572" name="Google Shape;572;p56"/>
          <p:cNvSpPr txBox="1"/>
          <p:nvPr>
            <p:ph idx="1" type="body"/>
          </p:nvPr>
        </p:nvSpPr>
        <p:spPr>
          <a:xfrm>
            <a:off x="3893100" y="9699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T,T,H,H</a:t>
            </a:r>
            <a:endParaRPr sz="1200">
              <a:latin typeface="Calibri"/>
              <a:ea typeface="Calibri"/>
              <a:cs typeface="Calibri"/>
              <a:sym typeface="Calibri"/>
            </a:endParaRPr>
          </a:p>
        </p:txBody>
      </p:sp>
      <p:sp>
        <p:nvSpPr>
          <p:cNvPr id="573" name="Google Shape;573;p56"/>
          <p:cNvSpPr txBox="1"/>
          <p:nvPr>
            <p:ph idx="1" type="body"/>
          </p:nvPr>
        </p:nvSpPr>
        <p:spPr>
          <a:xfrm>
            <a:off x="3893100" y="12747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T,T,H,T</a:t>
            </a:r>
            <a:endParaRPr sz="1200">
              <a:latin typeface="Calibri"/>
              <a:ea typeface="Calibri"/>
              <a:cs typeface="Calibri"/>
              <a:sym typeface="Calibri"/>
            </a:endParaRPr>
          </a:p>
        </p:txBody>
      </p:sp>
      <p:sp>
        <p:nvSpPr>
          <p:cNvPr id="574" name="Google Shape;574;p56"/>
          <p:cNvSpPr txBox="1"/>
          <p:nvPr>
            <p:ph idx="1" type="body"/>
          </p:nvPr>
        </p:nvSpPr>
        <p:spPr>
          <a:xfrm>
            <a:off x="3893100" y="15795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T,T,T,H</a:t>
            </a:r>
            <a:endParaRPr sz="1200">
              <a:latin typeface="Calibri"/>
              <a:ea typeface="Calibri"/>
              <a:cs typeface="Calibri"/>
              <a:sym typeface="Calibri"/>
            </a:endParaRPr>
          </a:p>
        </p:txBody>
      </p:sp>
      <p:sp>
        <p:nvSpPr>
          <p:cNvPr id="575" name="Google Shape;575;p56"/>
          <p:cNvSpPr txBox="1"/>
          <p:nvPr>
            <p:ph idx="1" type="body"/>
          </p:nvPr>
        </p:nvSpPr>
        <p:spPr>
          <a:xfrm>
            <a:off x="3893100" y="1884350"/>
            <a:ext cx="1171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T,T,T,T</a:t>
            </a:r>
            <a:endParaRPr sz="1200">
              <a:latin typeface="Calibri"/>
              <a:ea typeface="Calibri"/>
              <a:cs typeface="Calibri"/>
              <a:sym typeface="Calibri"/>
            </a:endParaRPr>
          </a:p>
        </p:txBody>
      </p:sp>
      <p:sp>
        <p:nvSpPr>
          <p:cNvPr id="576" name="Google Shape;576;p56"/>
          <p:cNvSpPr/>
          <p:nvPr/>
        </p:nvSpPr>
        <p:spPr>
          <a:xfrm>
            <a:off x="4667150" y="1004375"/>
            <a:ext cx="510900" cy="12972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
        <p:nvSpPr>
          <p:cNvPr id="577" name="Google Shape;577;p56"/>
          <p:cNvSpPr txBox="1"/>
          <p:nvPr>
            <p:ph idx="1" type="body"/>
          </p:nvPr>
        </p:nvSpPr>
        <p:spPr>
          <a:xfrm>
            <a:off x="5112300" y="1198550"/>
            <a:ext cx="1092600" cy="1026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200">
                <a:latin typeface="Calibri"/>
                <a:ea typeface="Calibri"/>
                <a:cs typeface="Calibri"/>
                <a:sym typeface="Calibri"/>
              </a:rPr>
              <a:t>Sample Space of flipping a coin 4 times </a:t>
            </a:r>
            <a:endParaRPr b="1" sz="1200">
              <a:latin typeface="Calibri"/>
              <a:ea typeface="Calibri"/>
              <a:cs typeface="Calibri"/>
              <a:sym typeface="Calibri"/>
            </a:endParaRPr>
          </a:p>
        </p:txBody>
      </p:sp>
      <p:sp>
        <p:nvSpPr>
          <p:cNvPr id="578" name="Google Shape;578;p56"/>
          <p:cNvSpPr txBox="1"/>
          <p:nvPr>
            <p:ph idx="1" type="body"/>
          </p:nvPr>
        </p:nvSpPr>
        <p:spPr>
          <a:xfrm>
            <a:off x="83100" y="2341550"/>
            <a:ext cx="64008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Calibri"/>
                <a:ea typeface="Calibri"/>
                <a:cs typeface="Calibri"/>
                <a:sym typeface="Calibri"/>
              </a:rPr>
              <a:t>Let </a:t>
            </a:r>
            <a:r>
              <a:rPr b="1" lang="en" sz="1200">
                <a:latin typeface="Calibri"/>
                <a:ea typeface="Calibri"/>
                <a:cs typeface="Calibri"/>
                <a:sym typeface="Calibri"/>
              </a:rPr>
              <a:t>X</a:t>
            </a:r>
            <a:r>
              <a:rPr lang="en" sz="1200">
                <a:latin typeface="Calibri"/>
                <a:ea typeface="Calibri"/>
                <a:cs typeface="Calibri"/>
                <a:sym typeface="Calibri"/>
              </a:rPr>
              <a:t> be the number of Heads in the event (also called </a:t>
            </a:r>
            <a:r>
              <a:rPr b="1" lang="en" sz="1200">
                <a:latin typeface="Calibri"/>
                <a:ea typeface="Calibri"/>
                <a:cs typeface="Calibri"/>
                <a:sym typeface="Calibri"/>
              </a:rPr>
              <a:t>Number of Successes</a:t>
            </a:r>
            <a:r>
              <a:rPr lang="en" sz="1200">
                <a:latin typeface="Calibri"/>
                <a:ea typeface="Calibri"/>
                <a:cs typeface="Calibri"/>
                <a:sym typeface="Calibri"/>
              </a:rPr>
              <a:t>).</a:t>
            </a:r>
            <a:r>
              <a:rPr lang="en" sz="1400">
                <a:latin typeface="Calibri"/>
                <a:ea typeface="Calibri"/>
                <a:cs typeface="Calibri"/>
                <a:sym typeface="Calibri"/>
              </a:rPr>
              <a:t> </a:t>
            </a:r>
            <a:endParaRPr sz="1400">
              <a:latin typeface="Calibri"/>
              <a:ea typeface="Calibri"/>
              <a:cs typeface="Calibri"/>
              <a:sym typeface="Calibri"/>
            </a:endParaRPr>
          </a:p>
        </p:txBody>
      </p:sp>
      <p:graphicFrame>
        <p:nvGraphicFramePr>
          <p:cNvPr id="579" name="Google Shape;579;p56"/>
          <p:cNvGraphicFramePr/>
          <p:nvPr/>
        </p:nvGraphicFramePr>
        <p:xfrm>
          <a:off x="181950" y="2767400"/>
          <a:ext cx="3000000" cy="3000000"/>
        </p:xfrm>
        <a:graphic>
          <a:graphicData uri="http://schemas.openxmlformats.org/drawingml/2006/table">
            <a:tbl>
              <a:tblPr>
                <a:noFill/>
                <a:tableStyleId>{A9E7A084-7A39-4461-87EB-A3D604E095AF}</a:tableStyleId>
              </a:tblPr>
              <a:tblGrid>
                <a:gridCol w="833025"/>
                <a:gridCol w="2983125"/>
                <a:gridCol w="1335250"/>
              </a:tblGrid>
              <a:tr h="315075">
                <a:tc>
                  <a:txBody>
                    <a:bodyPr/>
                    <a:lstStyle/>
                    <a:p>
                      <a:pPr indent="0" lvl="0" marL="0" rtl="0" algn="ctr">
                        <a:spcBef>
                          <a:spcPts val="0"/>
                        </a:spcBef>
                        <a:spcAft>
                          <a:spcPts val="0"/>
                        </a:spcAft>
                        <a:buNone/>
                      </a:pPr>
                      <a:r>
                        <a:rPr b="1" lang="en" sz="1000">
                          <a:latin typeface="Calibri"/>
                          <a:ea typeface="Calibri"/>
                          <a:cs typeface="Calibri"/>
                          <a:sym typeface="Calibri"/>
                        </a:rPr>
                        <a:t>X (Outcome)</a:t>
                      </a:r>
                      <a:endParaRPr b="1" sz="10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1000">
                          <a:latin typeface="Calibri"/>
                          <a:ea typeface="Calibri"/>
                          <a:cs typeface="Calibri"/>
                          <a:sym typeface="Calibri"/>
                        </a:rPr>
                        <a:t>Options</a:t>
                      </a:r>
                      <a:endParaRPr b="1" sz="10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1000">
                          <a:latin typeface="Calibri"/>
                          <a:ea typeface="Calibri"/>
                          <a:cs typeface="Calibri"/>
                          <a:sym typeface="Calibri"/>
                        </a:rPr>
                        <a:t>Probability [P(X)]</a:t>
                      </a:r>
                      <a:endParaRPr b="1" sz="1000">
                        <a:latin typeface="Calibri"/>
                        <a:ea typeface="Calibri"/>
                        <a:cs typeface="Calibri"/>
                        <a:sym typeface="Calibri"/>
                      </a:endParaRPr>
                    </a:p>
                  </a:txBody>
                  <a:tcPr marT="91425" marB="91425" marR="91425" marL="91425" anchor="ctr">
                    <a:solidFill>
                      <a:srgbClr val="EA9999"/>
                    </a:solidFill>
                  </a:tcPr>
                </a:tc>
              </a:tr>
              <a:tr h="315075">
                <a:tc>
                  <a:txBody>
                    <a:bodyPr/>
                    <a:lstStyle/>
                    <a:p>
                      <a:pPr indent="0" lvl="0" marL="0" rtl="0" algn="ctr">
                        <a:spcBef>
                          <a:spcPts val="0"/>
                        </a:spcBef>
                        <a:spcAft>
                          <a:spcPts val="0"/>
                        </a:spcAft>
                        <a:buNone/>
                      </a:pPr>
                      <a:r>
                        <a:rPr b="1" lang="en" sz="1000">
                          <a:latin typeface="Calibri"/>
                          <a:ea typeface="Calibri"/>
                          <a:cs typeface="Calibri"/>
                          <a:sym typeface="Calibri"/>
                        </a:rPr>
                        <a:t>0</a:t>
                      </a:r>
                      <a:endParaRPr b="1" sz="1000">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sz="1000">
                          <a:latin typeface="Calibri"/>
                          <a:ea typeface="Calibri"/>
                          <a:cs typeface="Calibri"/>
                          <a:sym typeface="Calibri"/>
                        </a:rPr>
                        <a:t>TTTT</a:t>
                      </a:r>
                      <a:endParaRPr sz="1000">
                        <a:latin typeface="Calibri"/>
                        <a:ea typeface="Calibri"/>
                        <a:cs typeface="Calibri"/>
                        <a:sym typeface="Calibri"/>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sz="1000">
                          <a:latin typeface="Calibri"/>
                          <a:ea typeface="Calibri"/>
                          <a:cs typeface="Calibri"/>
                          <a:sym typeface="Calibri"/>
                        </a:rPr>
                        <a:t>1/16 = 0.0625</a:t>
                      </a:r>
                      <a:endParaRPr b="1" sz="1000">
                        <a:latin typeface="Calibri"/>
                        <a:ea typeface="Calibri"/>
                        <a:cs typeface="Calibri"/>
                        <a:sym typeface="Calibri"/>
                      </a:endParaRPr>
                    </a:p>
                  </a:txBody>
                  <a:tcPr marT="91425" marB="91425" marR="91425" marL="91425">
                    <a:solidFill>
                      <a:srgbClr val="FFFFFF"/>
                    </a:solidFill>
                  </a:tcPr>
                </a:tc>
              </a:tr>
              <a:tr h="315075">
                <a:tc>
                  <a:txBody>
                    <a:bodyPr/>
                    <a:lstStyle/>
                    <a:p>
                      <a:pPr indent="0" lvl="0" marL="0" rtl="0" algn="ctr">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000">
                          <a:latin typeface="Calibri"/>
                          <a:ea typeface="Calibri"/>
                          <a:cs typeface="Calibri"/>
                          <a:sym typeface="Calibri"/>
                        </a:rPr>
                        <a:t>TTTH,   TTHT,   THTT,  HTTT</a:t>
                      </a:r>
                      <a:endParaRPr sz="1000">
                        <a:latin typeface="Calibri"/>
                        <a:ea typeface="Calibri"/>
                        <a:cs typeface="Calibri"/>
                        <a:sym typeface="Calibri"/>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sz="1000">
                          <a:latin typeface="Calibri"/>
                          <a:ea typeface="Calibri"/>
                          <a:cs typeface="Calibri"/>
                          <a:sym typeface="Calibri"/>
                        </a:rPr>
                        <a:t>4/16 = 0.2500</a:t>
                      </a:r>
                      <a:endParaRPr b="1" sz="1000">
                        <a:latin typeface="Calibri"/>
                        <a:ea typeface="Calibri"/>
                        <a:cs typeface="Calibri"/>
                        <a:sym typeface="Calibri"/>
                      </a:endParaRPr>
                    </a:p>
                  </a:txBody>
                  <a:tcPr marT="91425" marB="91425" marR="91425" marL="91425">
                    <a:solidFill>
                      <a:srgbClr val="FFFFFF"/>
                    </a:solidFill>
                  </a:tcPr>
                </a:tc>
              </a:tr>
              <a:tr h="315075">
                <a:tc>
                  <a:txBody>
                    <a:bodyPr/>
                    <a:lstStyle/>
                    <a:p>
                      <a:pPr indent="0" lvl="0" marL="0" rtl="0" algn="ctr">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sz="1000">
                          <a:latin typeface="Calibri"/>
                          <a:ea typeface="Calibri"/>
                          <a:cs typeface="Calibri"/>
                          <a:sym typeface="Calibri"/>
                        </a:rPr>
                        <a:t>HHTT,   TTHH,   HTHT,   THTH,   HTTH,  THHT</a:t>
                      </a:r>
                      <a:endParaRPr sz="1000">
                        <a:latin typeface="Calibri"/>
                        <a:ea typeface="Calibri"/>
                        <a:cs typeface="Calibri"/>
                        <a:sym typeface="Calibri"/>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sz="1000">
                          <a:latin typeface="Calibri"/>
                          <a:ea typeface="Calibri"/>
                          <a:cs typeface="Calibri"/>
                          <a:sym typeface="Calibri"/>
                        </a:rPr>
                        <a:t>6/16 = 0.3750</a:t>
                      </a:r>
                      <a:endParaRPr b="1" sz="1000">
                        <a:latin typeface="Calibri"/>
                        <a:ea typeface="Calibri"/>
                        <a:cs typeface="Calibri"/>
                        <a:sym typeface="Calibri"/>
                      </a:endParaRPr>
                    </a:p>
                  </a:txBody>
                  <a:tcPr marT="91425" marB="91425" marR="91425" marL="91425">
                    <a:solidFill>
                      <a:srgbClr val="FFFFFF"/>
                    </a:solidFill>
                  </a:tcPr>
                </a:tc>
              </a:tr>
              <a:tr h="315075">
                <a:tc>
                  <a:txBody>
                    <a:bodyPr/>
                    <a:lstStyle/>
                    <a:p>
                      <a:pPr indent="0" lvl="0" marL="0" rtl="0" algn="ctr">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sz="1000">
                          <a:latin typeface="Calibri"/>
                          <a:ea typeface="Calibri"/>
                          <a:cs typeface="Calibri"/>
                          <a:sym typeface="Calibri"/>
                        </a:rPr>
                        <a:t>HHHT,  HHTH,  HTHH, THHH</a:t>
                      </a:r>
                      <a:endParaRPr sz="1000">
                        <a:latin typeface="Calibri"/>
                        <a:ea typeface="Calibri"/>
                        <a:cs typeface="Calibri"/>
                        <a:sym typeface="Calibri"/>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sz="1000">
                          <a:latin typeface="Calibri"/>
                          <a:ea typeface="Calibri"/>
                          <a:cs typeface="Calibri"/>
                          <a:sym typeface="Calibri"/>
                        </a:rPr>
                        <a:t>4/16 = 0.2500</a:t>
                      </a:r>
                      <a:endParaRPr b="1" sz="1000">
                        <a:latin typeface="Calibri"/>
                        <a:ea typeface="Calibri"/>
                        <a:cs typeface="Calibri"/>
                        <a:sym typeface="Calibri"/>
                      </a:endParaRPr>
                    </a:p>
                  </a:txBody>
                  <a:tcPr marT="91425" marB="91425" marR="91425" marL="91425">
                    <a:solidFill>
                      <a:srgbClr val="FFFFFF"/>
                    </a:solidFill>
                  </a:tcPr>
                </a:tc>
              </a:tr>
              <a:tr h="315075">
                <a:tc>
                  <a:txBody>
                    <a:bodyPr/>
                    <a:lstStyle/>
                    <a:p>
                      <a:pPr indent="0" lvl="0" marL="0" rtl="0" algn="ctr">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sz="1000">
                          <a:latin typeface="Calibri"/>
                          <a:ea typeface="Calibri"/>
                          <a:cs typeface="Calibri"/>
                          <a:sym typeface="Calibri"/>
                        </a:rPr>
                        <a:t>HHHH</a:t>
                      </a:r>
                      <a:endParaRPr sz="1000">
                        <a:latin typeface="Calibri"/>
                        <a:ea typeface="Calibri"/>
                        <a:cs typeface="Calibri"/>
                        <a:sym typeface="Calibri"/>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sz="1000">
                          <a:latin typeface="Calibri"/>
                          <a:ea typeface="Calibri"/>
                          <a:cs typeface="Calibri"/>
                          <a:sym typeface="Calibri"/>
                        </a:rPr>
                        <a:t>1/16 = 0.0625</a:t>
                      </a:r>
                      <a:endParaRPr b="1" sz="1000">
                        <a:latin typeface="Calibri"/>
                        <a:ea typeface="Calibri"/>
                        <a:cs typeface="Calibri"/>
                        <a:sym typeface="Calibri"/>
                      </a:endParaRPr>
                    </a:p>
                  </a:txBody>
                  <a:tcPr marT="91425" marB="91425" marR="91425" marL="91425">
                    <a:solidFill>
                      <a:srgbClr val="FFFFFF"/>
                    </a:solidFill>
                  </a:tcPr>
                </a:tc>
              </a:tr>
            </a:tbl>
          </a:graphicData>
        </a:graphic>
      </p:graphicFrame>
      <p:graphicFrame>
        <p:nvGraphicFramePr>
          <p:cNvPr id="580" name="Google Shape;580;p56"/>
          <p:cNvGraphicFramePr/>
          <p:nvPr/>
        </p:nvGraphicFramePr>
        <p:xfrm>
          <a:off x="6901375" y="2036750"/>
          <a:ext cx="3000000" cy="3000000"/>
        </p:xfrm>
        <a:graphic>
          <a:graphicData uri="http://schemas.openxmlformats.org/drawingml/2006/table">
            <a:tbl>
              <a:tblPr>
                <a:noFill/>
                <a:tableStyleId>{A9E7A084-7A39-4461-87EB-A3D604E095AF}</a:tableStyleId>
              </a:tblPr>
              <a:tblGrid>
                <a:gridCol w="376250"/>
                <a:gridCol w="376250"/>
                <a:gridCol w="376250"/>
                <a:gridCol w="376250"/>
                <a:gridCol w="376250"/>
              </a:tblGrid>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6</a:t>
                      </a:r>
                      <a:endParaRPr>
                        <a:latin typeface="Calibri"/>
                        <a:ea typeface="Calibri"/>
                        <a:cs typeface="Calibri"/>
                        <a:sym typeface="Calibri"/>
                      </a:endParaRPr>
                    </a:p>
                  </a:txBody>
                  <a:tcPr marT="91425" marB="91425" marR="91425" marL="91425">
                    <a:solidFill>
                      <a:srgbClr val="C9DAF8"/>
                    </a:solidFill>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9DAF8"/>
                    </a:solidFill>
                  </a:tcPr>
                </a:tc>
                <a:tc>
                  <a:txBody>
                    <a:bodyPr/>
                    <a:lstStyle/>
                    <a:p>
                      <a:pPr indent="0" lvl="0" marL="0" rtl="0" algn="ctr">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solidFill>
                      <a:srgbClr val="CFE2F3"/>
                    </a:solidFill>
                  </a:tcPr>
                </a:tc>
              </a:tr>
            </a:tbl>
          </a:graphicData>
        </a:graphic>
      </p:graphicFrame>
      <p:sp>
        <p:nvSpPr>
          <p:cNvPr id="581" name="Google Shape;581;p56"/>
          <p:cNvSpPr txBox="1"/>
          <p:nvPr>
            <p:ph idx="1" type="body"/>
          </p:nvPr>
        </p:nvSpPr>
        <p:spPr>
          <a:xfrm>
            <a:off x="6636300" y="4398950"/>
            <a:ext cx="2379600" cy="303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100">
                <a:latin typeface="Calibri"/>
                <a:ea typeface="Calibri"/>
                <a:cs typeface="Calibri"/>
                <a:sym typeface="Calibri"/>
              </a:rPr>
              <a:t>Number of Heads</a:t>
            </a:r>
            <a:endParaRPr b="1" sz="1100">
              <a:latin typeface="Calibri"/>
              <a:ea typeface="Calibri"/>
              <a:cs typeface="Calibri"/>
              <a:sym typeface="Calibri"/>
            </a:endParaRPr>
          </a:p>
        </p:txBody>
      </p:sp>
      <p:sp>
        <p:nvSpPr>
          <p:cNvPr id="582" name="Google Shape;582;p56"/>
          <p:cNvSpPr txBox="1"/>
          <p:nvPr>
            <p:ph idx="1" type="body"/>
          </p:nvPr>
        </p:nvSpPr>
        <p:spPr>
          <a:xfrm>
            <a:off x="6636300" y="1655750"/>
            <a:ext cx="2379600" cy="303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000">
                <a:latin typeface="Calibri"/>
                <a:ea typeface="Calibri"/>
                <a:cs typeface="Calibri"/>
                <a:sym typeface="Calibri"/>
              </a:rPr>
              <a:t>Histogram showing the Heads</a:t>
            </a:r>
            <a:endParaRPr b="1" sz="1000">
              <a:latin typeface="Calibri"/>
              <a:ea typeface="Calibri"/>
              <a:cs typeface="Calibri"/>
              <a:sym typeface="Calibri"/>
            </a:endParaRPr>
          </a:p>
        </p:txBody>
      </p:sp>
      <p:sp>
        <p:nvSpPr>
          <p:cNvPr id="583" name="Google Shape;583;p56"/>
          <p:cNvSpPr/>
          <p:nvPr/>
        </p:nvSpPr>
        <p:spPr>
          <a:xfrm>
            <a:off x="5200550" y="3442775"/>
            <a:ext cx="510900" cy="12972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
        <p:nvSpPr>
          <p:cNvPr id="584" name="Google Shape;584;p56"/>
          <p:cNvSpPr txBox="1"/>
          <p:nvPr>
            <p:ph idx="1" type="body"/>
          </p:nvPr>
        </p:nvSpPr>
        <p:spPr>
          <a:xfrm>
            <a:off x="5721900" y="3941750"/>
            <a:ext cx="874800" cy="30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000">
                <a:latin typeface="Calibri"/>
                <a:ea typeface="Calibri"/>
                <a:cs typeface="Calibri"/>
                <a:sym typeface="Calibri"/>
              </a:rPr>
              <a:t>Sum = 1</a:t>
            </a:r>
            <a:endParaRPr b="1" sz="1000">
              <a:latin typeface="Calibri"/>
              <a:ea typeface="Calibri"/>
              <a:cs typeface="Calibri"/>
              <a:sym typeface="Calibri"/>
            </a:endParaRPr>
          </a:p>
        </p:txBody>
      </p:sp>
      <p:sp>
        <p:nvSpPr>
          <p:cNvPr id="585" name="Google Shape;585;p56"/>
          <p:cNvSpPr txBox="1"/>
          <p:nvPr>
            <p:ph type="title"/>
          </p:nvPr>
        </p:nvSpPr>
        <p:spPr>
          <a:xfrm>
            <a:off x="83100" y="64025"/>
            <a:ext cx="62544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Random Variable - Example of flipping 4 coins</a:t>
            </a:r>
            <a:endParaRPr sz="2400">
              <a:solidFill>
                <a:srgbClr val="000000"/>
              </a:solidFill>
              <a:latin typeface="Calibri"/>
              <a:ea typeface="Calibri"/>
              <a:cs typeface="Calibri"/>
              <a:sym typeface="Calibri"/>
            </a:endParaRPr>
          </a:p>
        </p:txBody>
      </p:sp>
      <p:sp>
        <p:nvSpPr>
          <p:cNvPr id="586" name="Google Shape;586;p56"/>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Example</a:t>
            </a:r>
            <a:endParaRPr>
              <a:latin typeface="Calibri"/>
              <a:ea typeface="Calibri"/>
              <a:cs typeface="Calibri"/>
              <a:sym typeface="Calibri"/>
            </a:endParaRPr>
          </a:p>
        </p:txBody>
      </p:sp>
      <p:sp>
        <p:nvSpPr>
          <p:cNvPr id="587" name="Google Shape;587;p56"/>
          <p:cNvSpPr/>
          <p:nvPr/>
        </p:nvSpPr>
        <p:spPr>
          <a:xfrm>
            <a:off x="387750" y="1094275"/>
            <a:ext cx="607800" cy="30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6"/>
          <p:cNvSpPr/>
          <p:nvPr/>
        </p:nvSpPr>
        <p:spPr>
          <a:xfrm>
            <a:off x="661675" y="950150"/>
            <a:ext cx="510900" cy="1351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7"/>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 - Types</a:t>
            </a:r>
            <a:endParaRPr b="0" sz="2400">
              <a:solidFill>
                <a:srgbClr val="000000"/>
              </a:solidFill>
              <a:latin typeface="Roboto"/>
              <a:ea typeface="Roboto"/>
              <a:cs typeface="Roboto"/>
              <a:sym typeface="Roboto"/>
            </a:endParaRPr>
          </a:p>
        </p:txBody>
      </p:sp>
      <p:sp>
        <p:nvSpPr>
          <p:cNvPr id="594" name="Google Shape;594;p57"/>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pic>
        <p:nvPicPr>
          <p:cNvPr id="595" name="Google Shape;595;p57"/>
          <p:cNvPicPr preferRelativeResize="0"/>
          <p:nvPr/>
        </p:nvPicPr>
        <p:blipFill rotWithShape="1">
          <a:blip r:embed="rId3">
            <a:alphaModFix/>
          </a:blip>
          <a:srcRect b="0" l="0" r="0" t="11386"/>
          <a:stretch/>
        </p:blipFill>
        <p:spPr>
          <a:xfrm>
            <a:off x="2046950" y="654000"/>
            <a:ext cx="4714162" cy="4405653"/>
          </a:xfrm>
          <a:prstGeom prst="rect">
            <a:avLst/>
          </a:prstGeom>
          <a:noFill/>
          <a:ln>
            <a:noFill/>
          </a:ln>
        </p:spPr>
      </p:pic>
      <p:sp>
        <p:nvSpPr>
          <p:cNvPr id="596" name="Google Shape;596;p57"/>
          <p:cNvSpPr/>
          <p:nvPr/>
        </p:nvSpPr>
        <p:spPr>
          <a:xfrm>
            <a:off x="387750" y="1094275"/>
            <a:ext cx="1047900" cy="30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8"/>
          <p:cNvSpPr/>
          <p:nvPr/>
        </p:nvSpPr>
        <p:spPr>
          <a:xfrm>
            <a:off x="156975" y="820625"/>
            <a:ext cx="8705700" cy="1535700"/>
          </a:xfrm>
          <a:prstGeom prst="roundRect">
            <a:avLst>
              <a:gd fmla="val 3571"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8"/>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 - Probability Distribution</a:t>
            </a:r>
            <a:endParaRPr b="0" sz="2400">
              <a:solidFill>
                <a:srgbClr val="000000"/>
              </a:solidFill>
              <a:latin typeface="Roboto"/>
              <a:ea typeface="Roboto"/>
              <a:cs typeface="Roboto"/>
              <a:sym typeface="Roboto"/>
            </a:endParaRPr>
          </a:p>
        </p:txBody>
      </p:sp>
      <p:sp>
        <p:nvSpPr>
          <p:cNvPr id="603" name="Google Shape;603;p58"/>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04" name="Google Shape;604;p58"/>
          <p:cNvSpPr txBox="1"/>
          <p:nvPr/>
        </p:nvSpPr>
        <p:spPr>
          <a:xfrm>
            <a:off x="233175" y="999250"/>
            <a:ext cx="8621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A probability distribution is a </a:t>
            </a:r>
            <a:r>
              <a:rPr b="1" lang="en" sz="1600">
                <a:latin typeface="Calibri"/>
                <a:ea typeface="Calibri"/>
                <a:cs typeface="Calibri"/>
                <a:sym typeface="Calibri"/>
              </a:rPr>
              <a:t>statistical function</a:t>
            </a:r>
            <a:r>
              <a:rPr lang="en" sz="1600">
                <a:latin typeface="Calibri"/>
                <a:ea typeface="Calibri"/>
                <a:cs typeface="Calibri"/>
                <a:sym typeface="Calibri"/>
              </a:rPr>
              <a:t> that describes the </a:t>
            </a:r>
            <a:r>
              <a:rPr b="1" lang="en" sz="1600">
                <a:latin typeface="Calibri"/>
                <a:ea typeface="Calibri"/>
                <a:cs typeface="Calibri"/>
                <a:sym typeface="Calibri"/>
              </a:rPr>
              <a:t>likelihood</a:t>
            </a:r>
            <a:r>
              <a:rPr lang="en" sz="1600">
                <a:latin typeface="Calibri"/>
                <a:ea typeface="Calibri"/>
                <a:cs typeface="Calibri"/>
                <a:sym typeface="Calibri"/>
              </a:rPr>
              <a:t> of obtaining all possible values that a random variable can take. In other words, the values of the Random Variable vary based on the underlying probability distribution. We usually write Random Variable with capital letter like X. Then Probability Distribution of X is donate by P(X).</a:t>
            </a:r>
            <a:endParaRPr sz="1600">
              <a:latin typeface="Calibri"/>
              <a:ea typeface="Calibri"/>
              <a:cs typeface="Calibri"/>
              <a:sym typeface="Calibri"/>
            </a:endParaRPr>
          </a:p>
        </p:txBody>
      </p:sp>
      <p:pic>
        <p:nvPicPr>
          <p:cNvPr id="605" name="Google Shape;605;p58"/>
          <p:cNvPicPr preferRelativeResize="0"/>
          <p:nvPr/>
        </p:nvPicPr>
        <p:blipFill rotWithShape="1">
          <a:blip r:embed="rId3">
            <a:alphaModFix/>
          </a:blip>
          <a:srcRect b="7715" l="0" r="0" t="18521"/>
          <a:stretch/>
        </p:blipFill>
        <p:spPr>
          <a:xfrm>
            <a:off x="2390750" y="2634825"/>
            <a:ext cx="4185850" cy="2060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9"/>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Probability Distribution - Types</a:t>
            </a:r>
            <a:endParaRPr b="0" sz="2400">
              <a:solidFill>
                <a:srgbClr val="000000"/>
              </a:solidFill>
              <a:latin typeface="Roboto"/>
              <a:ea typeface="Roboto"/>
              <a:cs typeface="Roboto"/>
              <a:sym typeface="Roboto"/>
            </a:endParaRPr>
          </a:p>
        </p:txBody>
      </p:sp>
      <p:sp>
        <p:nvSpPr>
          <p:cNvPr id="611" name="Google Shape;611;p59"/>
          <p:cNvSpPr/>
          <p:nvPr/>
        </p:nvSpPr>
        <p:spPr>
          <a:xfrm>
            <a:off x="7637650" y="221700"/>
            <a:ext cx="1506300" cy="4323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pic>
        <p:nvPicPr>
          <p:cNvPr id="612" name="Google Shape;612;p59"/>
          <p:cNvPicPr preferRelativeResize="0"/>
          <p:nvPr/>
        </p:nvPicPr>
        <p:blipFill>
          <a:blip r:embed="rId3">
            <a:alphaModFix/>
          </a:blip>
          <a:stretch>
            <a:fillRect/>
          </a:stretch>
        </p:blipFill>
        <p:spPr>
          <a:xfrm>
            <a:off x="1267100" y="653999"/>
            <a:ext cx="6494650" cy="4104258"/>
          </a:xfrm>
          <a:prstGeom prst="rect">
            <a:avLst/>
          </a:prstGeom>
          <a:noFill/>
          <a:ln>
            <a:noFill/>
          </a:ln>
        </p:spPr>
      </p:pic>
      <p:sp>
        <p:nvSpPr>
          <p:cNvPr id="613" name="Google Shape;613;p59"/>
          <p:cNvSpPr/>
          <p:nvPr/>
        </p:nvSpPr>
        <p:spPr>
          <a:xfrm>
            <a:off x="1323800" y="1696125"/>
            <a:ext cx="2247600" cy="8826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9"/>
          <p:cNvSpPr/>
          <p:nvPr/>
        </p:nvSpPr>
        <p:spPr>
          <a:xfrm>
            <a:off x="5390050" y="2130450"/>
            <a:ext cx="2247600" cy="4323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9"/>
          <p:cNvSpPr/>
          <p:nvPr/>
        </p:nvSpPr>
        <p:spPr>
          <a:xfrm>
            <a:off x="5390050" y="1673250"/>
            <a:ext cx="2247600" cy="4323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9"/>
          <p:cNvSpPr/>
          <p:nvPr/>
        </p:nvSpPr>
        <p:spPr>
          <a:xfrm>
            <a:off x="1323800" y="4286925"/>
            <a:ext cx="2247600" cy="4323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9"/>
          <p:cNvSpPr/>
          <p:nvPr/>
        </p:nvSpPr>
        <p:spPr>
          <a:xfrm>
            <a:off x="124225" y="10472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p:nvPr/>
        </p:nvSpPr>
        <p:spPr>
          <a:xfrm>
            <a:off x="233175" y="820625"/>
            <a:ext cx="4553400" cy="4092300"/>
          </a:xfrm>
          <a:prstGeom prst="roundRect">
            <a:avLst>
              <a:gd fmla="val 3571"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Discrete Probability Distribution</a:t>
            </a:r>
            <a:endParaRPr b="0" sz="2400">
              <a:solidFill>
                <a:srgbClr val="000000"/>
              </a:solidFill>
              <a:latin typeface="Roboto"/>
              <a:ea typeface="Roboto"/>
              <a:cs typeface="Roboto"/>
              <a:sym typeface="Roboto"/>
            </a:endParaRPr>
          </a:p>
        </p:txBody>
      </p:sp>
      <p:sp>
        <p:nvSpPr>
          <p:cNvPr id="624" name="Google Shape;624;p60"/>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25" name="Google Shape;625;p60"/>
          <p:cNvSpPr txBox="1"/>
          <p:nvPr>
            <p:ph idx="1" type="body"/>
          </p:nvPr>
        </p:nvSpPr>
        <p:spPr>
          <a:xfrm>
            <a:off x="290925" y="942525"/>
            <a:ext cx="4293000" cy="19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Calibri"/>
                <a:ea typeface="Calibri"/>
                <a:cs typeface="Calibri"/>
                <a:sym typeface="Calibri"/>
              </a:rPr>
              <a:t>A </a:t>
            </a:r>
            <a:r>
              <a:rPr b="1" lang="en" sz="1700">
                <a:solidFill>
                  <a:srgbClr val="000000"/>
                </a:solidFill>
                <a:latin typeface="Calibri"/>
                <a:ea typeface="Calibri"/>
                <a:cs typeface="Calibri"/>
                <a:sym typeface="Calibri"/>
              </a:rPr>
              <a:t>discrete random </a:t>
            </a:r>
            <a:r>
              <a:rPr lang="en" sz="1700">
                <a:solidFill>
                  <a:srgbClr val="000000"/>
                </a:solidFill>
                <a:latin typeface="Calibri"/>
                <a:ea typeface="Calibri"/>
                <a:cs typeface="Calibri"/>
                <a:sym typeface="Calibri"/>
              </a:rPr>
              <a:t>variable is a variable that can take on a finite number of distinct values. For example, coin tosses and counts of events are discrete functions. These are discrete distributions because there are no in-between values.</a:t>
            </a:r>
            <a:endParaRPr sz="1700">
              <a:solidFill>
                <a:srgbClr val="000000"/>
              </a:solidFill>
              <a:latin typeface="Calibri"/>
              <a:ea typeface="Calibri"/>
              <a:cs typeface="Calibri"/>
              <a:sym typeface="Calibri"/>
            </a:endParaRPr>
          </a:p>
          <a:p>
            <a:pPr indent="0" lvl="0" marL="0" rtl="0" algn="l">
              <a:spcBef>
                <a:spcPts val="1200"/>
              </a:spcBef>
              <a:spcAft>
                <a:spcPts val="1200"/>
              </a:spcAft>
              <a:buNone/>
            </a:pPr>
            <a:r>
              <a:rPr lang="en" sz="1700">
                <a:solidFill>
                  <a:srgbClr val="000000"/>
                </a:solidFill>
                <a:latin typeface="Calibri"/>
                <a:ea typeface="Calibri"/>
                <a:cs typeface="Calibri"/>
                <a:sym typeface="Calibri"/>
              </a:rPr>
              <a:t>For </a:t>
            </a:r>
            <a:r>
              <a:rPr b="1" lang="en" sz="1700">
                <a:solidFill>
                  <a:srgbClr val="000000"/>
                </a:solidFill>
                <a:latin typeface="Calibri"/>
                <a:ea typeface="Calibri"/>
                <a:cs typeface="Calibri"/>
                <a:sym typeface="Calibri"/>
              </a:rPr>
              <a:t>discrete probability distribution</a:t>
            </a:r>
            <a:r>
              <a:rPr lang="en" sz="1700">
                <a:solidFill>
                  <a:srgbClr val="000000"/>
                </a:solidFill>
                <a:latin typeface="Calibri"/>
                <a:ea typeface="Calibri"/>
                <a:cs typeface="Calibri"/>
                <a:sym typeface="Calibri"/>
              </a:rPr>
              <a:t> functions, each possible value has a </a:t>
            </a:r>
            <a:r>
              <a:rPr b="1" lang="en" sz="1700">
                <a:solidFill>
                  <a:srgbClr val="000000"/>
                </a:solidFill>
                <a:latin typeface="Calibri"/>
                <a:ea typeface="Calibri"/>
                <a:cs typeface="Calibri"/>
                <a:sym typeface="Calibri"/>
              </a:rPr>
              <a:t>non-zero likelihood.</a:t>
            </a:r>
            <a:r>
              <a:rPr lang="en" sz="1700">
                <a:solidFill>
                  <a:srgbClr val="000000"/>
                </a:solidFill>
                <a:latin typeface="Calibri"/>
                <a:ea typeface="Calibri"/>
                <a:cs typeface="Calibri"/>
                <a:sym typeface="Calibri"/>
              </a:rPr>
              <a:t> Furthermore, the </a:t>
            </a:r>
            <a:r>
              <a:rPr b="1" lang="en" sz="1700">
                <a:solidFill>
                  <a:srgbClr val="000000"/>
                </a:solidFill>
                <a:latin typeface="Calibri"/>
                <a:ea typeface="Calibri"/>
                <a:cs typeface="Calibri"/>
                <a:sym typeface="Calibri"/>
              </a:rPr>
              <a:t>probabilities for all possible values must sum to one.</a:t>
            </a:r>
            <a:r>
              <a:rPr lang="en" sz="1700">
                <a:solidFill>
                  <a:srgbClr val="000000"/>
                </a:solidFill>
                <a:latin typeface="Calibri"/>
                <a:ea typeface="Calibri"/>
                <a:cs typeface="Calibri"/>
                <a:sym typeface="Calibri"/>
              </a:rPr>
              <a:t> Because the total probability is 1, one of the values must occur for each opportunity.</a:t>
            </a:r>
            <a:endParaRPr sz="1700">
              <a:solidFill>
                <a:srgbClr val="000000"/>
              </a:solidFill>
              <a:latin typeface="Calibri"/>
              <a:ea typeface="Calibri"/>
              <a:cs typeface="Calibri"/>
              <a:sym typeface="Calibri"/>
            </a:endParaRPr>
          </a:p>
        </p:txBody>
      </p:sp>
      <p:pic>
        <p:nvPicPr>
          <p:cNvPr id="626" name="Google Shape;626;p60"/>
          <p:cNvPicPr preferRelativeResize="0"/>
          <p:nvPr/>
        </p:nvPicPr>
        <p:blipFill>
          <a:blip r:embed="rId3">
            <a:alphaModFix/>
          </a:blip>
          <a:stretch>
            <a:fillRect/>
          </a:stretch>
        </p:blipFill>
        <p:spPr>
          <a:xfrm>
            <a:off x="5096875" y="1331950"/>
            <a:ext cx="3826400" cy="2786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1"/>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Discrete Probability Distribution - Example</a:t>
            </a:r>
            <a:endParaRPr b="0" sz="2400">
              <a:solidFill>
                <a:srgbClr val="000000"/>
              </a:solidFill>
              <a:latin typeface="Roboto"/>
              <a:ea typeface="Roboto"/>
              <a:cs typeface="Roboto"/>
              <a:sym typeface="Roboto"/>
            </a:endParaRPr>
          </a:p>
        </p:txBody>
      </p:sp>
      <p:sp>
        <p:nvSpPr>
          <p:cNvPr id="632" name="Google Shape;632;p61"/>
          <p:cNvSpPr/>
          <p:nvPr/>
        </p:nvSpPr>
        <p:spPr>
          <a:xfrm>
            <a:off x="7637650" y="221700"/>
            <a:ext cx="1506300" cy="432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33" name="Google Shape;633;p61"/>
          <p:cNvSpPr/>
          <p:nvPr/>
        </p:nvSpPr>
        <p:spPr>
          <a:xfrm>
            <a:off x="2004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61"/>
          <p:cNvPicPr preferRelativeResize="0"/>
          <p:nvPr/>
        </p:nvPicPr>
        <p:blipFill>
          <a:blip r:embed="rId3">
            <a:alphaModFix/>
          </a:blip>
          <a:stretch>
            <a:fillRect/>
          </a:stretch>
        </p:blipFill>
        <p:spPr>
          <a:xfrm>
            <a:off x="838800" y="924438"/>
            <a:ext cx="7217624" cy="329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p:nvPr/>
        </p:nvSpPr>
        <p:spPr>
          <a:xfrm>
            <a:off x="78350" y="11228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7"/>
          <p:cNvPicPr preferRelativeResize="0"/>
          <p:nvPr/>
        </p:nvPicPr>
        <p:blipFill>
          <a:blip r:embed="rId3">
            <a:alphaModFix/>
          </a:blip>
          <a:stretch>
            <a:fillRect/>
          </a:stretch>
        </p:blipFill>
        <p:spPr>
          <a:xfrm>
            <a:off x="771350" y="738075"/>
            <a:ext cx="7227925" cy="1093800"/>
          </a:xfrm>
          <a:prstGeom prst="rect">
            <a:avLst/>
          </a:prstGeom>
          <a:noFill/>
          <a:ln>
            <a:noFill/>
          </a:ln>
        </p:spPr>
      </p:pic>
      <p:pic>
        <p:nvPicPr>
          <p:cNvPr id="102" name="Google Shape;102;p17"/>
          <p:cNvPicPr preferRelativeResize="0"/>
          <p:nvPr/>
        </p:nvPicPr>
        <p:blipFill rotWithShape="1">
          <a:blip r:embed="rId4">
            <a:alphaModFix/>
          </a:blip>
          <a:srcRect b="-2979" l="0" r="0" t="2980"/>
          <a:stretch/>
        </p:blipFill>
        <p:spPr>
          <a:xfrm>
            <a:off x="1488600" y="1618075"/>
            <a:ext cx="6098226" cy="2558175"/>
          </a:xfrm>
          <a:prstGeom prst="rect">
            <a:avLst/>
          </a:prstGeom>
          <a:noFill/>
          <a:ln>
            <a:noFill/>
          </a:ln>
        </p:spPr>
      </p:pic>
      <p:sp>
        <p:nvSpPr>
          <p:cNvPr id="103" name="Google Shape;103;p17"/>
          <p:cNvSpPr txBox="1"/>
          <p:nvPr/>
        </p:nvSpPr>
        <p:spPr>
          <a:xfrm>
            <a:off x="297425" y="4152900"/>
            <a:ext cx="8304600" cy="79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Probability lies between 0 and 1</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Greater the Probability higher the confidence of occurence of event and vice versa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Probability of 0.75 means 75% chance of occurence of an event</a:t>
            </a:r>
            <a:endParaRPr>
              <a:latin typeface="Calibri"/>
              <a:ea typeface="Calibri"/>
              <a:cs typeface="Calibri"/>
              <a:sym typeface="Calibri"/>
            </a:endParaRPr>
          </a:p>
        </p:txBody>
      </p:sp>
      <p:sp>
        <p:nvSpPr>
          <p:cNvPr id="104" name="Google Shape;104;p17"/>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Range of values</a:t>
            </a:r>
            <a:endParaRPr sz="28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2"/>
          <p:cNvSpPr/>
          <p:nvPr/>
        </p:nvSpPr>
        <p:spPr>
          <a:xfrm>
            <a:off x="138525" y="654000"/>
            <a:ext cx="6321000" cy="4293300"/>
          </a:xfrm>
          <a:prstGeom prst="roundRect">
            <a:avLst>
              <a:gd fmla="val 3571"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2"/>
          <p:cNvSpPr txBox="1"/>
          <p:nvPr>
            <p:ph type="title"/>
          </p:nvPr>
        </p:nvSpPr>
        <p:spPr>
          <a:xfrm>
            <a:off x="83100" y="64025"/>
            <a:ext cx="58896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Continuous Probability Distribution</a:t>
            </a:r>
            <a:endParaRPr b="0" sz="2400">
              <a:solidFill>
                <a:srgbClr val="000000"/>
              </a:solidFill>
              <a:latin typeface="Roboto"/>
              <a:ea typeface="Roboto"/>
              <a:cs typeface="Roboto"/>
              <a:sym typeface="Roboto"/>
            </a:endParaRPr>
          </a:p>
        </p:txBody>
      </p:sp>
      <p:sp>
        <p:nvSpPr>
          <p:cNvPr id="641" name="Google Shape;641;p62"/>
          <p:cNvSpPr/>
          <p:nvPr/>
        </p:nvSpPr>
        <p:spPr>
          <a:xfrm>
            <a:off x="7637650" y="221700"/>
            <a:ext cx="1506300" cy="4323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42" name="Google Shape;642;p62"/>
          <p:cNvSpPr txBox="1"/>
          <p:nvPr>
            <p:ph idx="1" type="body"/>
          </p:nvPr>
        </p:nvSpPr>
        <p:spPr>
          <a:xfrm>
            <a:off x="290925" y="942525"/>
            <a:ext cx="60279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Calibri"/>
                <a:ea typeface="Calibri"/>
                <a:cs typeface="Calibri"/>
                <a:sym typeface="Calibri"/>
              </a:rPr>
              <a:t>Continuous probability functions are also known as </a:t>
            </a:r>
            <a:r>
              <a:rPr b="1" lang="en" sz="1500">
                <a:solidFill>
                  <a:srgbClr val="000000"/>
                </a:solidFill>
                <a:latin typeface="Calibri"/>
                <a:ea typeface="Calibri"/>
                <a:cs typeface="Calibri"/>
                <a:sym typeface="Calibri"/>
              </a:rPr>
              <a:t>probability density functions.</a:t>
            </a:r>
            <a:r>
              <a:rPr lang="en" sz="1500">
                <a:solidFill>
                  <a:srgbClr val="000000"/>
                </a:solidFill>
                <a:latin typeface="Calibri"/>
                <a:ea typeface="Calibri"/>
                <a:cs typeface="Calibri"/>
                <a:sym typeface="Calibri"/>
              </a:rPr>
              <a:t> You know that you have a continuous distribution if the </a:t>
            </a:r>
            <a:r>
              <a:rPr b="1" lang="en" sz="1500">
                <a:solidFill>
                  <a:srgbClr val="000000"/>
                </a:solidFill>
                <a:latin typeface="Calibri"/>
                <a:ea typeface="Calibri"/>
                <a:cs typeface="Calibri"/>
                <a:sym typeface="Calibri"/>
              </a:rPr>
              <a:t>variable can assume an infinite number</a:t>
            </a:r>
            <a:r>
              <a:rPr lang="en" sz="1500">
                <a:solidFill>
                  <a:srgbClr val="000000"/>
                </a:solidFill>
                <a:latin typeface="Calibri"/>
                <a:ea typeface="Calibri"/>
                <a:cs typeface="Calibri"/>
                <a:sym typeface="Calibri"/>
              </a:rPr>
              <a:t> of values between any two values. Continuous variables are often measurements on a scale, such as height, weight, and temperature.</a:t>
            </a:r>
            <a:endParaRPr sz="1500">
              <a:solidFill>
                <a:srgbClr val="000000"/>
              </a:solidFill>
              <a:latin typeface="Calibri"/>
              <a:ea typeface="Calibri"/>
              <a:cs typeface="Calibri"/>
              <a:sym typeface="Calibri"/>
            </a:endParaRPr>
          </a:p>
          <a:p>
            <a:pPr indent="0" lvl="0" marL="0" rtl="0" algn="l">
              <a:spcBef>
                <a:spcPts val="1200"/>
              </a:spcBef>
              <a:spcAft>
                <a:spcPts val="0"/>
              </a:spcAft>
              <a:buNone/>
            </a:pPr>
            <a:r>
              <a:rPr lang="en" sz="1500">
                <a:solidFill>
                  <a:srgbClr val="000000"/>
                </a:solidFill>
                <a:latin typeface="Calibri"/>
                <a:ea typeface="Calibri"/>
                <a:cs typeface="Calibri"/>
                <a:sym typeface="Calibri"/>
              </a:rPr>
              <a:t>Unlike discrete probability distributions where each particular value has a non-zero likelihood, </a:t>
            </a:r>
            <a:r>
              <a:rPr b="1" lang="en" sz="1500">
                <a:solidFill>
                  <a:srgbClr val="000000"/>
                </a:solidFill>
                <a:latin typeface="Calibri"/>
                <a:ea typeface="Calibri"/>
                <a:cs typeface="Calibri"/>
                <a:sym typeface="Calibri"/>
              </a:rPr>
              <a:t>specific values in continuous probability distribution functions have a zero probability.</a:t>
            </a:r>
            <a:r>
              <a:rPr lang="en" sz="1500">
                <a:solidFill>
                  <a:srgbClr val="000000"/>
                </a:solidFill>
                <a:latin typeface="Calibri"/>
                <a:ea typeface="Calibri"/>
                <a:cs typeface="Calibri"/>
                <a:sym typeface="Calibri"/>
              </a:rPr>
              <a:t> For example, the likelihood of measuring a temperature that is exactly 32 degrees is zero.</a:t>
            </a:r>
            <a:endParaRPr sz="1500">
              <a:solidFill>
                <a:srgbClr val="000000"/>
              </a:solidFill>
              <a:latin typeface="Calibri"/>
              <a:ea typeface="Calibri"/>
              <a:cs typeface="Calibri"/>
              <a:sym typeface="Calibri"/>
            </a:endParaRPr>
          </a:p>
          <a:p>
            <a:pPr indent="0" lvl="0" marL="0" rtl="0" algn="l">
              <a:spcBef>
                <a:spcPts val="1200"/>
              </a:spcBef>
              <a:spcAft>
                <a:spcPts val="1200"/>
              </a:spcAft>
              <a:buNone/>
            </a:pPr>
            <a:r>
              <a:rPr lang="en" sz="1500">
                <a:solidFill>
                  <a:srgbClr val="000000"/>
                </a:solidFill>
                <a:latin typeface="Calibri"/>
                <a:ea typeface="Calibri"/>
                <a:cs typeface="Calibri"/>
                <a:sym typeface="Calibri"/>
              </a:rPr>
              <a:t>The values of the Continuous PD </a:t>
            </a:r>
            <a:r>
              <a:rPr b="1" lang="en" sz="1500">
                <a:solidFill>
                  <a:srgbClr val="000000"/>
                </a:solidFill>
                <a:latin typeface="Calibri"/>
                <a:ea typeface="Calibri"/>
                <a:cs typeface="Calibri"/>
                <a:sym typeface="Calibri"/>
              </a:rPr>
              <a:t>can be measured</a:t>
            </a:r>
            <a:r>
              <a:rPr lang="en" sz="1500">
                <a:solidFill>
                  <a:srgbClr val="000000"/>
                </a:solidFill>
                <a:latin typeface="Calibri"/>
                <a:ea typeface="Calibri"/>
                <a:cs typeface="Calibri"/>
                <a:sym typeface="Calibri"/>
              </a:rPr>
              <a:t> and not counted. It will take infinite amount of time to count all the outcomes of a continuous variable.</a:t>
            </a:r>
            <a:endParaRPr sz="1500">
              <a:solidFill>
                <a:srgbClr val="000000"/>
              </a:solidFill>
              <a:latin typeface="Calibri"/>
              <a:ea typeface="Calibri"/>
              <a:cs typeface="Calibri"/>
              <a:sym typeface="Calibri"/>
            </a:endParaRPr>
          </a:p>
        </p:txBody>
      </p:sp>
      <p:pic>
        <p:nvPicPr>
          <p:cNvPr id="643" name="Google Shape;643;p62"/>
          <p:cNvPicPr preferRelativeResize="0"/>
          <p:nvPr/>
        </p:nvPicPr>
        <p:blipFill rotWithShape="1">
          <a:blip r:embed="rId3">
            <a:alphaModFix/>
          </a:blip>
          <a:srcRect b="7715" l="0" r="52337" t="18521"/>
          <a:stretch/>
        </p:blipFill>
        <p:spPr>
          <a:xfrm>
            <a:off x="6805351" y="927350"/>
            <a:ext cx="1986899" cy="1896625"/>
          </a:xfrm>
          <a:prstGeom prst="rect">
            <a:avLst/>
          </a:prstGeom>
          <a:noFill/>
          <a:ln>
            <a:noFill/>
          </a:ln>
        </p:spPr>
      </p:pic>
      <p:pic>
        <p:nvPicPr>
          <p:cNvPr id="644" name="Google Shape;644;p62"/>
          <p:cNvPicPr preferRelativeResize="0"/>
          <p:nvPr/>
        </p:nvPicPr>
        <p:blipFill rotWithShape="1">
          <a:blip r:embed="rId3">
            <a:alphaModFix/>
          </a:blip>
          <a:srcRect b="7715" l="47134" r="0" t="18521"/>
          <a:stretch/>
        </p:blipFill>
        <p:spPr>
          <a:xfrm>
            <a:off x="6849075" y="3097325"/>
            <a:ext cx="1986899" cy="1770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3"/>
          <p:cNvSpPr/>
          <p:nvPr/>
        </p:nvSpPr>
        <p:spPr>
          <a:xfrm>
            <a:off x="83100" y="3076125"/>
            <a:ext cx="8732700" cy="1871100"/>
          </a:xfrm>
          <a:prstGeom prst="roundRect">
            <a:avLst>
              <a:gd fmla="val 3571"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3"/>
          <p:cNvSpPr txBox="1"/>
          <p:nvPr>
            <p:ph type="title"/>
          </p:nvPr>
        </p:nvSpPr>
        <p:spPr>
          <a:xfrm>
            <a:off x="83100" y="64025"/>
            <a:ext cx="67794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Continuous Probability Distribution - Example</a:t>
            </a:r>
            <a:endParaRPr b="0" sz="2400">
              <a:solidFill>
                <a:srgbClr val="000000"/>
              </a:solidFill>
              <a:latin typeface="Roboto"/>
              <a:ea typeface="Roboto"/>
              <a:cs typeface="Roboto"/>
              <a:sym typeface="Roboto"/>
            </a:endParaRPr>
          </a:p>
        </p:txBody>
      </p:sp>
      <p:sp>
        <p:nvSpPr>
          <p:cNvPr id="651" name="Google Shape;651;p63"/>
          <p:cNvSpPr/>
          <p:nvPr/>
        </p:nvSpPr>
        <p:spPr>
          <a:xfrm>
            <a:off x="7637650" y="221700"/>
            <a:ext cx="1506300" cy="4323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52" name="Google Shape;652;p63"/>
          <p:cNvSpPr txBox="1"/>
          <p:nvPr>
            <p:ph idx="1" type="body"/>
          </p:nvPr>
        </p:nvSpPr>
        <p:spPr>
          <a:xfrm>
            <a:off x="214725" y="3228525"/>
            <a:ext cx="8481900" cy="16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Calibri"/>
                <a:ea typeface="Calibri"/>
                <a:cs typeface="Calibri"/>
                <a:sym typeface="Calibri"/>
              </a:rPr>
              <a:t>For continuous variables, </a:t>
            </a:r>
            <a:r>
              <a:rPr b="1" lang="en" sz="1500">
                <a:solidFill>
                  <a:srgbClr val="000000"/>
                </a:solidFill>
                <a:latin typeface="Calibri"/>
                <a:ea typeface="Calibri"/>
                <a:cs typeface="Calibri"/>
                <a:sym typeface="Calibri"/>
              </a:rPr>
              <a:t>we can become more precise (or sharp) but </a:t>
            </a:r>
            <a:r>
              <a:rPr lang="en" sz="1500">
                <a:solidFill>
                  <a:srgbClr val="000000"/>
                </a:solidFill>
                <a:latin typeface="Calibri"/>
                <a:ea typeface="Calibri"/>
                <a:cs typeface="Calibri"/>
                <a:sym typeface="Calibri"/>
              </a:rPr>
              <a:t>we </a:t>
            </a:r>
            <a:r>
              <a:rPr b="1" lang="en" sz="1500">
                <a:solidFill>
                  <a:srgbClr val="000000"/>
                </a:solidFill>
                <a:latin typeface="Calibri"/>
                <a:ea typeface="Calibri"/>
                <a:cs typeface="Calibri"/>
                <a:sym typeface="Calibri"/>
              </a:rPr>
              <a:t>cannot count the exact</a:t>
            </a:r>
            <a:r>
              <a:rPr lang="en" sz="1500">
                <a:solidFill>
                  <a:srgbClr val="000000"/>
                </a:solidFill>
                <a:latin typeface="Calibri"/>
                <a:ea typeface="Calibri"/>
                <a:cs typeface="Calibri"/>
                <a:sym typeface="Calibri"/>
              </a:rPr>
              <a:t> distance, age or time just the way we count discrete variables. That is why it is a continuous variable.</a:t>
            </a:r>
            <a:endParaRPr sz="1500">
              <a:solidFill>
                <a:srgbClr val="000000"/>
              </a:solidFill>
              <a:latin typeface="Calibri"/>
              <a:ea typeface="Calibri"/>
              <a:cs typeface="Calibri"/>
              <a:sym typeface="Calibri"/>
            </a:endParaRPr>
          </a:p>
          <a:p>
            <a:pPr indent="0" lvl="0" marL="0" rtl="0" algn="l">
              <a:spcBef>
                <a:spcPts val="1200"/>
              </a:spcBef>
              <a:spcAft>
                <a:spcPts val="1200"/>
              </a:spcAft>
              <a:buNone/>
            </a:pPr>
            <a:r>
              <a:rPr lang="en" sz="1500">
                <a:solidFill>
                  <a:srgbClr val="000000"/>
                </a:solidFill>
                <a:latin typeface="Calibri"/>
                <a:ea typeface="Calibri"/>
                <a:cs typeface="Calibri"/>
                <a:sym typeface="Calibri"/>
              </a:rPr>
              <a:t>In other words, we can always find another data point between 2 data points of an infinite variable eg - between 50 kms and 51 kms there is 50.5 kms. Further between 50 kms and 50.5 kms we can have 50.25 kms and so on.</a:t>
            </a:r>
            <a:endParaRPr sz="1500">
              <a:solidFill>
                <a:srgbClr val="000000"/>
              </a:solidFill>
              <a:latin typeface="Calibri"/>
              <a:ea typeface="Calibri"/>
              <a:cs typeface="Calibri"/>
              <a:sym typeface="Calibri"/>
            </a:endParaRPr>
          </a:p>
        </p:txBody>
      </p:sp>
      <p:graphicFrame>
        <p:nvGraphicFramePr>
          <p:cNvPr id="653" name="Google Shape;653;p63"/>
          <p:cNvGraphicFramePr/>
          <p:nvPr/>
        </p:nvGraphicFramePr>
        <p:xfrm>
          <a:off x="419100" y="857250"/>
          <a:ext cx="3000000" cy="3000000"/>
        </p:xfrm>
        <a:graphic>
          <a:graphicData uri="http://schemas.openxmlformats.org/drawingml/2006/table">
            <a:tbl>
              <a:tblPr>
                <a:noFill/>
                <a:tableStyleId>{A9E7A084-7A39-4461-87EB-A3D604E095AF}</a:tableStyleId>
              </a:tblPr>
              <a:tblGrid>
                <a:gridCol w="7239000"/>
              </a:tblGrid>
              <a:tr h="381000">
                <a:tc>
                  <a:txBody>
                    <a:bodyPr/>
                    <a:lstStyle/>
                    <a:p>
                      <a:pPr indent="0" lvl="0" marL="0" rtl="0" algn="ctr">
                        <a:spcBef>
                          <a:spcPts val="0"/>
                        </a:spcBef>
                        <a:spcAft>
                          <a:spcPts val="0"/>
                        </a:spcAft>
                        <a:buNone/>
                      </a:pPr>
                      <a:r>
                        <a:rPr b="1" lang="en" sz="1500">
                          <a:latin typeface="Calibri"/>
                          <a:ea typeface="Calibri"/>
                          <a:cs typeface="Calibri"/>
                          <a:sym typeface="Calibri"/>
                        </a:rPr>
                        <a:t>Distance travelled by my car from city A to B</a:t>
                      </a:r>
                      <a:endParaRPr b="1" sz="1500">
                        <a:latin typeface="Calibri"/>
                        <a:ea typeface="Calibri"/>
                        <a:cs typeface="Calibri"/>
                        <a:sym typeface="Calibri"/>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1500">
                          <a:latin typeface="Calibri"/>
                          <a:ea typeface="Calibri"/>
                          <a:cs typeface="Calibri"/>
                          <a:sym typeface="Calibri"/>
                        </a:rPr>
                        <a:t>50 kms</a:t>
                      </a:r>
                      <a:endParaRPr sz="1500">
                        <a:latin typeface="Calibri"/>
                        <a:ea typeface="Calibri"/>
                        <a:cs typeface="Calibri"/>
                        <a:sym typeface="Calibri"/>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1500">
                          <a:latin typeface="Calibri"/>
                          <a:ea typeface="Calibri"/>
                          <a:cs typeface="Calibri"/>
                          <a:sym typeface="Calibri"/>
                        </a:rPr>
                        <a:t>50 kms and 450 meters</a:t>
                      </a:r>
                      <a:endParaRPr sz="1500">
                        <a:latin typeface="Calibri"/>
                        <a:ea typeface="Calibri"/>
                        <a:cs typeface="Calibri"/>
                        <a:sym typeface="Calibri"/>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1500">
                          <a:latin typeface="Calibri"/>
                          <a:ea typeface="Calibri"/>
                          <a:cs typeface="Calibri"/>
                          <a:sym typeface="Calibri"/>
                        </a:rPr>
                        <a:t>50 kms 450 meters and 100 cms</a:t>
                      </a:r>
                      <a:endParaRPr sz="1500">
                        <a:latin typeface="Calibri"/>
                        <a:ea typeface="Calibri"/>
                        <a:cs typeface="Calibri"/>
                        <a:sym typeface="Calibri"/>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1500">
                          <a:latin typeface="Calibri"/>
                          <a:ea typeface="Calibri"/>
                          <a:cs typeface="Calibri"/>
                          <a:sym typeface="Calibri"/>
                        </a:rPr>
                        <a:t>50 kms 450 meters 100 cms and 25 mm</a:t>
                      </a:r>
                      <a:endParaRPr sz="1500">
                        <a:latin typeface="Calibri"/>
                        <a:ea typeface="Calibri"/>
                        <a:cs typeface="Calibri"/>
                        <a:sym typeface="Calibri"/>
                      </a:endParaRPr>
                    </a:p>
                  </a:txBody>
                  <a:tcPr marT="91425" marB="91425" marR="91425" marL="91425">
                    <a:solidFill>
                      <a:schemeClr val="lt1"/>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ph type="title"/>
          </p:nvPr>
        </p:nvSpPr>
        <p:spPr>
          <a:xfrm>
            <a:off x="159300" y="140225"/>
            <a:ext cx="6779400" cy="5727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Continuous Probability Distribution - Representation</a:t>
            </a:r>
            <a:endParaRPr b="0" sz="2400">
              <a:solidFill>
                <a:srgbClr val="000000"/>
              </a:solidFill>
              <a:latin typeface="Roboto"/>
              <a:ea typeface="Roboto"/>
              <a:cs typeface="Roboto"/>
              <a:sym typeface="Roboto"/>
            </a:endParaRPr>
          </a:p>
        </p:txBody>
      </p:sp>
      <p:sp>
        <p:nvSpPr>
          <p:cNvPr id="659" name="Google Shape;659;p64"/>
          <p:cNvSpPr/>
          <p:nvPr/>
        </p:nvSpPr>
        <p:spPr>
          <a:xfrm>
            <a:off x="7637650" y="221700"/>
            <a:ext cx="1506300" cy="4323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60" name="Google Shape;660;p64"/>
          <p:cNvSpPr/>
          <p:nvPr/>
        </p:nvSpPr>
        <p:spPr>
          <a:xfrm>
            <a:off x="2004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64"/>
          <p:cNvPicPr preferRelativeResize="0"/>
          <p:nvPr/>
        </p:nvPicPr>
        <p:blipFill>
          <a:blip r:embed="rId3">
            <a:alphaModFix/>
          </a:blip>
          <a:stretch>
            <a:fillRect/>
          </a:stretch>
        </p:blipFill>
        <p:spPr>
          <a:xfrm>
            <a:off x="648825" y="920775"/>
            <a:ext cx="7253301" cy="3626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5"/>
          <p:cNvSpPr txBox="1"/>
          <p:nvPr>
            <p:ph type="title"/>
          </p:nvPr>
        </p:nvSpPr>
        <p:spPr>
          <a:xfrm>
            <a:off x="83100" y="64025"/>
            <a:ext cx="67794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Continuous Probability Distribution - Example</a:t>
            </a:r>
            <a:endParaRPr b="0" sz="2400">
              <a:solidFill>
                <a:srgbClr val="000000"/>
              </a:solidFill>
              <a:latin typeface="Roboto"/>
              <a:ea typeface="Roboto"/>
              <a:cs typeface="Roboto"/>
              <a:sym typeface="Roboto"/>
            </a:endParaRPr>
          </a:p>
        </p:txBody>
      </p:sp>
      <p:sp>
        <p:nvSpPr>
          <p:cNvPr id="667" name="Google Shape;667;p65"/>
          <p:cNvSpPr/>
          <p:nvPr/>
        </p:nvSpPr>
        <p:spPr>
          <a:xfrm>
            <a:off x="7637650" y="221700"/>
            <a:ext cx="1506300" cy="4323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pic>
        <p:nvPicPr>
          <p:cNvPr id="668" name="Google Shape;668;p65"/>
          <p:cNvPicPr preferRelativeResize="0"/>
          <p:nvPr/>
        </p:nvPicPr>
        <p:blipFill>
          <a:blip r:embed="rId3">
            <a:alphaModFix/>
          </a:blip>
          <a:stretch>
            <a:fillRect/>
          </a:stretch>
        </p:blipFill>
        <p:spPr>
          <a:xfrm>
            <a:off x="1595725" y="898250"/>
            <a:ext cx="5673525" cy="3647906"/>
          </a:xfrm>
          <a:prstGeom prst="rect">
            <a:avLst/>
          </a:prstGeom>
          <a:noFill/>
          <a:ln>
            <a:noFill/>
          </a:ln>
        </p:spPr>
      </p:pic>
      <p:sp>
        <p:nvSpPr>
          <p:cNvPr id="669" name="Google Shape;669;p65"/>
          <p:cNvSpPr/>
          <p:nvPr/>
        </p:nvSpPr>
        <p:spPr>
          <a:xfrm>
            <a:off x="276625" y="10472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6"/>
          <p:cNvSpPr txBox="1"/>
          <p:nvPr>
            <p:ph idx="1" type="body"/>
          </p:nvPr>
        </p:nvSpPr>
        <p:spPr>
          <a:xfrm>
            <a:off x="159300" y="695275"/>
            <a:ext cx="79107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latin typeface="Roboto"/>
                <a:ea typeface="Roboto"/>
                <a:cs typeface="Roboto"/>
                <a:sym typeface="Roboto"/>
              </a:rPr>
              <a:t>Cumulative Distribution Function (CDF) for a Discrete Random Variable</a:t>
            </a:r>
            <a:endParaRPr sz="1400">
              <a:latin typeface="Roboto"/>
              <a:ea typeface="Roboto"/>
              <a:cs typeface="Roboto"/>
              <a:sym typeface="Roboto"/>
            </a:endParaRPr>
          </a:p>
        </p:txBody>
      </p:sp>
      <p:pic>
        <p:nvPicPr>
          <p:cNvPr id="675" name="Google Shape;675;p66"/>
          <p:cNvPicPr preferRelativeResize="0"/>
          <p:nvPr/>
        </p:nvPicPr>
        <p:blipFill>
          <a:blip r:embed="rId3">
            <a:alphaModFix/>
          </a:blip>
          <a:stretch>
            <a:fillRect/>
          </a:stretch>
        </p:blipFill>
        <p:spPr>
          <a:xfrm>
            <a:off x="1185150" y="1705550"/>
            <a:ext cx="6376751" cy="1279975"/>
          </a:xfrm>
          <a:prstGeom prst="rect">
            <a:avLst/>
          </a:prstGeom>
          <a:noFill/>
          <a:ln>
            <a:noFill/>
          </a:ln>
          <a:effectLst>
            <a:outerShdw blurRad="57150" rotWithShape="0" algn="bl" dir="5400000" dist="19050">
              <a:srgbClr val="000000">
                <a:alpha val="50000"/>
              </a:srgbClr>
            </a:outerShdw>
          </a:effectLst>
        </p:spPr>
      </p:pic>
      <p:sp>
        <p:nvSpPr>
          <p:cNvPr id="676" name="Google Shape;676;p66"/>
          <p:cNvSpPr txBox="1"/>
          <p:nvPr>
            <p:ph type="title"/>
          </p:nvPr>
        </p:nvSpPr>
        <p:spPr>
          <a:xfrm>
            <a:off x="6900" y="64025"/>
            <a:ext cx="2512800" cy="572700"/>
          </a:xfrm>
          <a:prstGeom prst="rect">
            <a:avLst/>
          </a:prstGeom>
          <a:solidFill>
            <a:srgbClr val="FFFFFF"/>
          </a:solid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Random Variable</a:t>
            </a:r>
            <a:endParaRPr sz="2400">
              <a:solidFill>
                <a:srgbClr val="000000"/>
              </a:solidFill>
              <a:latin typeface="Calibri"/>
              <a:ea typeface="Calibri"/>
              <a:cs typeface="Calibri"/>
              <a:sym typeface="Calibri"/>
            </a:endParaRPr>
          </a:p>
        </p:txBody>
      </p:sp>
      <p:sp>
        <p:nvSpPr>
          <p:cNvPr id="677" name="Google Shape;677;p66"/>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678" name="Google Shape;678;p66"/>
          <p:cNvSpPr/>
          <p:nvPr/>
        </p:nvSpPr>
        <p:spPr>
          <a:xfrm>
            <a:off x="2004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p:nvPr/>
        </p:nvSpPr>
        <p:spPr>
          <a:xfrm>
            <a:off x="2766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7"/>
          <p:cNvSpPr txBox="1"/>
          <p:nvPr>
            <p:ph idx="1" type="body"/>
          </p:nvPr>
        </p:nvSpPr>
        <p:spPr>
          <a:xfrm>
            <a:off x="159300" y="619075"/>
            <a:ext cx="5128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Roboto"/>
                <a:ea typeface="Roboto"/>
                <a:cs typeface="Roboto"/>
                <a:sym typeface="Roboto"/>
              </a:rPr>
              <a:t>Expected Values of Discrete Random Variables</a:t>
            </a:r>
            <a:endParaRPr b="1" sz="1400">
              <a:solidFill>
                <a:srgbClr val="000000"/>
              </a:solidFill>
              <a:latin typeface="Roboto"/>
              <a:ea typeface="Roboto"/>
              <a:cs typeface="Roboto"/>
              <a:sym typeface="Roboto"/>
            </a:endParaRPr>
          </a:p>
        </p:txBody>
      </p:sp>
      <p:sp>
        <p:nvSpPr>
          <p:cNvPr id="685" name="Google Shape;685;p67"/>
          <p:cNvSpPr txBox="1"/>
          <p:nvPr>
            <p:ph idx="1" type="body"/>
          </p:nvPr>
        </p:nvSpPr>
        <p:spPr>
          <a:xfrm>
            <a:off x="311700" y="1076275"/>
            <a:ext cx="8354100" cy="2180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Mean of a Probability Distribution of a Random Variable is a measure of Centrality</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a measure that considers both - </a:t>
            </a:r>
            <a:endParaRPr sz="1400">
              <a:solidFill>
                <a:srgbClr val="000000"/>
              </a:solidFill>
              <a:latin typeface="Calibri"/>
              <a:ea typeface="Calibri"/>
              <a:cs typeface="Calibri"/>
              <a:sym typeface="Calibri"/>
            </a:endParaRPr>
          </a:p>
          <a:p>
            <a:pPr indent="-317500" lvl="1" marL="914400" rtl="0" algn="l">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T</a:t>
            </a:r>
            <a:r>
              <a:rPr lang="en" sz="1400">
                <a:solidFill>
                  <a:srgbClr val="000000"/>
                </a:solidFill>
                <a:latin typeface="Calibri"/>
                <a:ea typeface="Calibri"/>
                <a:cs typeface="Calibri"/>
                <a:sym typeface="Calibri"/>
              </a:rPr>
              <a:t>he values of Random Va</a:t>
            </a:r>
            <a:r>
              <a:rPr lang="en">
                <a:solidFill>
                  <a:srgbClr val="000000"/>
                </a:solidFill>
                <a:latin typeface="Calibri"/>
                <a:ea typeface="Calibri"/>
                <a:cs typeface="Calibri"/>
                <a:sym typeface="Calibri"/>
              </a:rPr>
              <a:t>riable</a:t>
            </a:r>
            <a:endParaRPr>
              <a:solidFill>
                <a:srgbClr val="000000"/>
              </a:solidFill>
              <a:latin typeface="Calibri"/>
              <a:ea typeface="Calibri"/>
              <a:cs typeface="Calibri"/>
              <a:sym typeface="Calibri"/>
            </a:endParaRPr>
          </a:p>
          <a:p>
            <a:pPr indent="-317500" lvl="1" marL="914400" rtl="0" algn="l">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The probabilities of the possible outcomes of Random Variable</a:t>
            </a:r>
            <a:endParaRPr>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the Weighted Average of the possible outcomes of the Random Variable</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Char char="●"/>
            </a:pPr>
            <a:r>
              <a:rPr lang="en" sz="1400">
                <a:solidFill>
                  <a:srgbClr val="000000"/>
                </a:solidFill>
                <a:latin typeface="Calibri"/>
                <a:ea typeface="Calibri"/>
                <a:cs typeface="Calibri"/>
                <a:sym typeface="Calibri"/>
              </a:rPr>
              <a:t>The </a:t>
            </a:r>
            <a:r>
              <a:rPr b="1" lang="en" sz="1400">
                <a:solidFill>
                  <a:srgbClr val="000000"/>
                </a:solidFill>
                <a:latin typeface="Calibri"/>
                <a:ea typeface="Calibri"/>
                <a:cs typeface="Calibri"/>
                <a:sym typeface="Calibri"/>
              </a:rPr>
              <a:t>Mean of the Probability Distribution of a Random Variable is called the Expected Value</a:t>
            </a:r>
            <a:r>
              <a:rPr lang="en" sz="1400">
                <a:solidFill>
                  <a:srgbClr val="000000"/>
                </a:solidFill>
                <a:latin typeface="Calibri"/>
                <a:ea typeface="Calibri"/>
                <a:cs typeface="Calibri"/>
                <a:sym typeface="Calibri"/>
              </a:rPr>
              <a:t> of the Random Variable (sometimes called the Expectation)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denoted by </a:t>
            </a:r>
            <a:r>
              <a:rPr lang="en">
                <a:solidFill>
                  <a:srgbClr val="000000"/>
                </a:solidFill>
                <a:latin typeface="Calibri"/>
                <a:ea typeface="Calibri"/>
                <a:cs typeface="Calibri"/>
                <a:sym typeface="Calibri"/>
              </a:rPr>
              <a:t>𝛍</a:t>
            </a:r>
            <a:r>
              <a:rPr lang="en" sz="1400">
                <a:solidFill>
                  <a:srgbClr val="000000"/>
                </a:solidFill>
                <a:latin typeface="Calibri"/>
                <a:ea typeface="Calibri"/>
                <a:cs typeface="Calibri"/>
                <a:sym typeface="Calibri"/>
              </a:rPr>
              <a:t> or E(X)</a:t>
            </a:r>
            <a:endParaRPr sz="1400">
              <a:solidFill>
                <a:srgbClr val="000000"/>
              </a:solidFill>
              <a:latin typeface="Calibri"/>
              <a:ea typeface="Calibri"/>
              <a:cs typeface="Calibri"/>
              <a:sym typeface="Calibri"/>
            </a:endParaRPr>
          </a:p>
        </p:txBody>
      </p:sp>
      <p:pic>
        <p:nvPicPr>
          <p:cNvPr id="686" name="Google Shape;686;p67"/>
          <p:cNvPicPr preferRelativeResize="0"/>
          <p:nvPr/>
        </p:nvPicPr>
        <p:blipFill>
          <a:blip r:embed="rId3">
            <a:alphaModFix/>
          </a:blip>
          <a:stretch>
            <a:fillRect/>
          </a:stretch>
        </p:blipFill>
        <p:spPr>
          <a:xfrm>
            <a:off x="1247050" y="3376925"/>
            <a:ext cx="6343475" cy="1481700"/>
          </a:xfrm>
          <a:prstGeom prst="rect">
            <a:avLst/>
          </a:prstGeom>
          <a:noFill/>
          <a:ln cap="flat" cmpd="sng" w="9525">
            <a:solidFill>
              <a:srgbClr val="0000FF"/>
            </a:solidFill>
            <a:prstDash val="solid"/>
            <a:round/>
            <a:headEnd len="sm" w="sm" type="none"/>
            <a:tailEnd len="sm" w="sm" type="none"/>
          </a:ln>
        </p:spPr>
      </p:pic>
      <p:sp>
        <p:nvSpPr>
          <p:cNvPr id="687" name="Google Shape;687;p67"/>
          <p:cNvSpPr txBox="1"/>
          <p:nvPr>
            <p:ph type="title"/>
          </p:nvPr>
        </p:nvSpPr>
        <p:spPr>
          <a:xfrm>
            <a:off x="83100" y="64025"/>
            <a:ext cx="50211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 - Expected Value</a:t>
            </a:r>
            <a:endParaRPr b="0" sz="2400">
              <a:solidFill>
                <a:srgbClr val="000000"/>
              </a:solidFill>
              <a:latin typeface="Roboto"/>
              <a:ea typeface="Roboto"/>
              <a:cs typeface="Roboto"/>
              <a:sym typeface="Roboto"/>
            </a:endParaRPr>
          </a:p>
        </p:txBody>
      </p:sp>
      <p:sp>
        <p:nvSpPr>
          <p:cNvPr id="688" name="Google Shape;688;p67"/>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8"/>
          <p:cNvSpPr txBox="1"/>
          <p:nvPr>
            <p:ph idx="1" type="body"/>
          </p:nvPr>
        </p:nvSpPr>
        <p:spPr>
          <a:xfrm>
            <a:off x="235500" y="923875"/>
            <a:ext cx="7888500" cy="4173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Calibri"/>
                <a:ea typeface="Calibri"/>
                <a:cs typeface="Calibri"/>
                <a:sym typeface="Calibri"/>
              </a:rPr>
              <a:t>For flipping coin example following is the Cumulative distribution function (Discrete Variable)</a:t>
            </a:r>
            <a:endParaRPr b="1" sz="1400">
              <a:solidFill>
                <a:srgbClr val="000000"/>
              </a:solidFill>
              <a:latin typeface="Calibri"/>
              <a:ea typeface="Calibri"/>
              <a:cs typeface="Calibri"/>
              <a:sym typeface="Calibri"/>
            </a:endParaRPr>
          </a:p>
        </p:txBody>
      </p:sp>
      <p:graphicFrame>
        <p:nvGraphicFramePr>
          <p:cNvPr id="694" name="Google Shape;694;p68"/>
          <p:cNvGraphicFramePr/>
          <p:nvPr/>
        </p:nvGraphicFramePr>
        <p:xfrm>
          <a:off x="486750" y="1548200"/>
          <a:ext cx="3000000" cy="3000000"/>
        </p:xfrm>
        <a:graphic>
          <a:graphicData uri="http://schemas.openxmlformats.org/drawingml/2006/table">
            <a:tbl>
              <a:tblPr>
                <a:noFill/>
                <a:tableStyleId>{A9E7A084-7A39-4461-87EB-A3D604E095AF}</a:tableStyleId>
              </a:tblPr>
              <a:tblGrid>
                <a:gridCol w="824075"/>
                <a:gridCol w="2748475"/>
                <a:gridCol w="1510200"/>
                <a:gridCol w="1070825"/>
                <a:gridCol w="1674925"/>
              </a:tblGrid>
              <a:tr h="525750">
                <a:tc>
                  <a:txBody>
                    <a:bodyPr/>
                    <a:lstStyle/>
                    <a:p>
                      <a:pPr indent="0" lvl="0" marL="0" rtl="0" algn="ctr">
                        <a:spcBef>
                          <a:spcPts val="0"/>
                        </a:spcBef>
                        <a:spcAft>
                          <a:spcPts val="0"/>
                        </a:spcAft>
                        <a:buNone/>
                      </a:pPr>
                      <a:r>
                        <a:rPr b="1" lang="en" sz="1100">
                          <a:latin typeface="Calibri"/>
                          <a:ea typeface="Calibri"/>
                          <a:cs typeface="Calibri"/>
                          <a:sym typeface="Calibri"/>
                        </a:rPr>
                        <a:t>X (Outcome)</a:t>
                      </a:r>
                      <a:endParaRPr b="1" sz="1100">
                        <a:latin typeface="Calibri"/>
                        <a:ea typeface="Calibri"/>
                        <a:cs typeface="Calibri"/>
                        <a:sym typeface="Calibri"/>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100">
                          <a:latin typeface="Calibri"/>
                          <a:ea typeface="Calibri"/>
                          <a:cs typeface="Calibri"/>
                          <a:sym typeface="Calibri"/>
                        </a:rPr>
                        <a:t>Options</a:t>
                      </a:r>
                      <a:endParaRPr b="1" sz="1100">
                        <a:latin typeface="Calibri"/>
                        <a:ea typeface="Calibri"/>
                        <a:cs typeface="Calibri"/>
                        <a:sym typeface="Calibri"/>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100">
                          <a:latin typeface="Calibri"/>
                          <a:ea typeface="Calibri"/>
                          <a:cs typeface="Calibri"/>
                          <a:sym typeface="Calibri"/>
                        </a:rPr>
                        <a:t>Probability [P(X)]</a:t>
                      </a:r>
                      <a:endParaRPr b="1" sz="1100">
                        <a:latin typeface="Calibri"/>
                        <a:ea typeface="Calibri"/>
                        <a:cs typeface="Calibri"/>
                        <a:sym typeface="Calibri"/>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100">
                          <a:latin typeface="Calibri"/>
                          <a:ea typeface="Calibri"/>
                          <a:cs typeface="Calibri"/>
                          <a:sym typeface="Calibri"/>
                        </a:rPr>
                        <a:t>CDF</a:t>
                      </a:r>
                      <a:endParaRPr b="1" sz="1100">
                        <a:latin typeface="Calibri"/>
                        <a:ea typeface="Calibri"/>
                        <a:cs typeface="Calibri"/>
                        <a:sym typeface="Calibri"/>
                      </a:endParaRPr>
                    </a:p>
                  </a:txBody>
                  <a:tcPr marT="91425" marB="91425" marR="91425" marL="91425">
                    <a:solidFill>
                      <a:srgbClr val="D9D9D9"/>
                    </a:solidFill>
                  </a:tcPr>
                </a:tc>
                <a:tc>
                  <a:txBody>
                    <a:bodyPr/>
                    <a:lstStyle/>
                    <a:p>
                      <a:pPr indent="0" lvl="0" marL="0" rtl="0" algn="ctr">
                        <a:spcBef>
                          <a:spcPts val="0"/>
                        </a:spcBef>
                        <a:spcAft>
                          <a:spcPts val="0"/>
                        </a:spcAft>
                        <a:buNone/>
                      </a:pPr>
                      <a:r>
                        <a:rPr lang="en" sz="1100">
                          <a:solidFill>
                            <a:srgbClr val="0000FF"/>
                          </a:solidFill>
                          <a:latin typeface="Calibri"/>
                          <a:ea typeface="Calibri"/>
                          <a:cs typeface="Calibri"/>
                          <a:sym typeface="Calibri"/>
                        </a:rPr>
                        <a:t>𝛍</a:t>
                      </a:r>
                      <a:r>
                        <a:rPr b="1" lang="en" sz="1100">
                          <a:solidFill>
                            <a:srgbClr val="0000FF"/>
                          </a:solidFill>
                          <a:latin typeface="Calibri"/>
                          <a:ea typeface="Calibri"/>
                          <a:cs typeface="Calibri"/>
                          <a:sym typeface="Calibri"/>
                        </a:rPr>
                        <a:t> = E(X)= ∑x*[P(X)]</a:t>
                      </a:r>
                      <a:endParaRPr b="1" sz="1100">
                        <a:solidFill>
                          <a:srgbClr val="0000FF"/>
                        </a:solidFill>
                        <a:latin typeface="Calibri"/>
                        <a:ea typeface="Calibri"/>
                        <a:cs typeface="Calibri"/>
                        <a:sym typeface="Calibri"/>
                      </a:endParaRPr>
                    </a:p>
                  </a:txBody>
                  <a:tcPr marT="91425" marB="91425" marR="91425" marL="91425">
                    <a:solidFill>
                      <a:srgbClr val="D9D9D9"/>
                    </a:solidFill>
                  </a:tcPr>
                </a:tc>
              </a:tr>
              <a:tr h="315075">
                <a:tc>
                  <a:txBody>
                    <a:bodyPr/>
                    <a:lstStyle/>
                    <a:p>
                      <a:pPr indent="0" lvl="0" marL="0" rtl="0" algn="ctr">
                        <a:spcBef>
                          <a:spcPts val="0"/>
                        </a:spcBef>
                        <a:spcAft>
                          <a:spcPts val="0"/>
                        </a:spcAft>
                        <a:buNone/>
                      </a:pPr>
                      <a:r>
                        <a:rPr b="1" lang="en" sz="1100">
                          <a:latin typeface="Calibri"/>
                          <a:ea typeface="Calibri"/>
                          <a:cs typeface="Calibri"/>
                          <a:sym typeface="Calibri"/>
                        </a:rPr>
                        <a:t>0</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Calibri"/>
                          <a:ea typeface="Calibri"/>
                          <a:cs typeface="Calibri"/>
                          <a:sym typeface="Calibri"/>
                        </a:rPr>
                        <a:t>TTTT</a:t>
                      </a:r>
                      <a:endParaRPr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1/16 = 0.0625</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0.0625</a:t>
                      </a:r>
                      <a:endParaRPr b="1"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0*(0.0625) = </a:t>
                      </a:r>
                      <a:r>
                        <a:rPr b="1" lang="en" sz="1100">
                          <a:solidFill>
                            <a:srgbClr val="CC0000"/>
                          </a:solidFill>
                          <a:latin typeface="Calibri"/>
                          <a:ea typeface="Calibri"/>
                          <a:cs typeface="Calibri"/>
                          <a:sym typeface="Calibri"/>
                        </a:rPr>
                        <a:t>0.00</a:t>
                      </a:r>
                      <a:endParaRPr b="1" sz="1100">
                        <a:solidFill>
                          <a:srgbClr val="CC0000"/>
                        </a:solidFill>
                        <a:latin typeface="Calibri"/>
                        <a:ea typeface="Calibri"/>
                        <a:cs typeface="Calibri"/>
                        <a:sym typeface="Calibri"/>
                      </a:endParaRPr>
                    </a:p>
                  </a:txBody>
                  <a:tcPr marT="91425" marB="91425" marR="91425" marL="91425"/>
                </a:tc>
              </a:tr>
              <a:tr h="315075">
                <a:tc>
                  <a:txBody>
                    <a:bodyPr/>
                    <a:lstStyle/>
                    <a:p>
                      <a:pPr indent="0" lvl="0" marL="0" rtl="0" algn="ctr">
                        <a:spcBef>
                          <a:spcPts val="0"/>
                        </a:spcBef>
                        <a:spcAft>
                          <a:spcPts val="0"/>
                        </a:spcAft>
                        <a:buNone/>
                      </a:pPr>
                      <a:r>
                        <a:rPr b="1" lang="en" sz="1100">
                          <a:latin typeface="Calibri"/>
                          <a:ea typeface="Calibri"/>
                          <a:cs typeface="Calibri"/>
                          <a:sym typeface="Calibri"/>
                        </a:rPr>
                        <a:t>1</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Calibri"/>
                          <a:ea typeface="Calibri"/>
                          <a:cs typeface="Calibri"/>
                          <a:sym typeface="Calibri"/>
                        </a:rPr>
                        <a:t>TTTH,  TTHT,   THTT,  HTTT</a:t>
                      </a:r>
                      <a:endParaRPr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4/16 = 0.2500</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0.3125</a:t>
                      </a:r>
                      <a:endParaRPr b="1"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1*(0.2500) = </a:t>
                      </a:r>
                      <a:r>
                        <a:rPr b="1" lang="en" sz="1100">
                          <a:solidFill>
                            <a:srgbClr val="CC0000"/>
                          </a:solidFill>
                          <a:latin typeface="Calibri"/>
                          <a:ea typeface="Calibri"/>
                          <a:cs typeface="Calibri"/>
                          <a:sym typeface="Calibri"/>
                        </a:rPr>
                        <a:t>0.25</a:t>
                      </a:r>
                      <a:endParaRPr b="1" sz="1100">
                        <a:solidFill>
                          <a:srgbClr val="CC0000"/>
                        </a:solidFill>
                        <a:latin typeface="Calibri"/>
                        <a:ea typeface="Calibri"/>
                        <a:cs typeface="Calibri"/>
                        <a:sym typeface="Calibri"/>
                      </a:endParaRPr>
                    </a:p>
                  </a:txBody>
                  <a:tcPr marT="91425" marB="91425" marR="91425" marL="91425"/>
                </a:tc>
              </a:tr>
              <a:tr h="315075">
                <a:tc>
                  <a:txBody>
                    <a:bodyPr/>
                    <a:lstStyle/>
                    <a:p>
                      <a:pPr indent="0" lvl="0" marL="0" rtl="0" algn="ctr">
                        <a:spcBef>
                          <a:spcPts val="0"/>
                        </a:spcBef>
                        <a:spcAft>
                          <a:spcPts val="0"/>
                        </a:spcAft>
                        <a:buNone/>
                      </a:pPr>
                      <a:r>
                        <a:rPr b="1" lang="en" sz="1100">
                          <a:latin typeface="Calibri"/>
                          <a:ea typeface="Calibri"/>
                          <a:cs typeface="Calibri"/>
                          <a:sym typeface="Calibri"/>
                        </a:rPr>
                        <a:t>2</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Calibri"/>
                          <a:ea typeface="Calibri"/>
                          <a:cs typeface="Calibri"/>
                          <a:sym typeface="Calibri"/>
                        </a:rPr>
                        <a:t>HHTT,  TTHH,  HTHT,  THTH,  HTTH, THHT</a:t>
                      </a:r>
                      <a:endParaRPr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6/16 = 0.3750</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0.6875</a:t>
                      </a:r>
                      <a:endParaRPr b="1"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2*(0.3750) = </a:t>
                      </a:r>
                      <a:r>
                        <a:rPr b="1" lang="en" sz="1100">
                          <a:solidFill>
                            <a:srgbClr val="CC0000"/>
                          </a:solidFill>
                          <a:latin typeface="Calibri"/>
                          <a:ea typeface="Calibri"/>
                          <a:cs typeface="Calibri"/>
                          <a:sym typeface="Calibri"/>
                        </a:rPr>
                        <a:t>0.75</a:t>
                      </a:r>
                      <a:endParaRPr b="1" sz="1100">
                        <a:solidFill>
                          <a:srgbClr val="CC0000"/>
                        </a:solidFill>
                        <a:latin typeface="Calibri"/>
                        <a:ea typeface="Calibri"/>
                        <a:cs typeface="Calibri"/>
                        <a:sym typeface="Calibri"/>
                      </a:endParaRPr>
                    </a:p>
                  </a:txBody>
                  <a:tcPr marT="91425" marB="91425" marR="91425" marL="91425"/>
                </a:tc>
              </a:tr>
              <a:tr h="315075">
                <a:tc>
                  <a:txBody>
                    <a:bodyPr/>
                    <a:lstStyle/>
                    <a:p>
                      <a:pPr indent="0" lvl="0" marL="0" rtl="0" algn="ctr">
                        <a:spcBef>
                          <a:spcPts val="0"/>
                        </a:spcBef>
                        <a:spcAft>
                          <a:spcPts val="0"/>
                        </a:spcAft>
                        <a:buNone/>
                      </a:pPr>
                      <a:r>
                        <a:rPr b="1" lang="en" sz="1100">
                          <a:latin typeface="Calibri"/>
                          <a:ea typeface="Calibri"/>
                          <a:cs typeface="Calibri"/>
                          <a:sym typeface="Calibri"/>
                        </a:rPr>
                        <a:t>3</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Calibri"/>
                          <a:ea typeface="Calibri"/>
                          <a:cs typeface="Calibri"/>
                          <a:sym typeface="Calibri"/>
                        </a:rPr>
                        <a:t>HHHT,  HHTH,  HTHH, THHH</a:t>
                      </a:r>
                      <a:endParaRPr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4/16 = 0.2500</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0.9375</a:t>
                      </a:r>
                      <a:endParaRPr b="1"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3*(0.2500) = </a:t>
                      </a:r>
                      <a:r>
                        <a:rPr b="1" lang="en" sz="1100">
                          <a:solidFill>
                            <a:srgbClr val="CC0000"/>
                          </a:solidFill>
                          <a:latin typeface="Calibri"/>
                          <a:ea typeface="Calibri"/>
                          <a:cs typeface="Calibri"/>
                          <a:sym typeface="Calibri"/>
                        </a:rPr>
                        <a:t>0.75</a:t>
                      </a:r>
                      <a:endParaRPr b="1" sz="1100">
                        <a:solidFill>
                          <a:srgbClr val="CC0000"/>
                        </a:solidFill>
                        <a:latin typeface="Calibri"/>
                        <a:ea typeface="Calibri"/>
                        <a:cs typeface="Calibri"/>
                        <a:sym typeface="Calibri"/>
                      </a:endParaRPr>
                    </a:p>
                  </a:txBody>
                  <a:tcPr marT="91425" marB="91425" marR="91425" marL="91425"/>
                </a:tc>
              </a:tr>
              <a:tr h="315075">
                <a:tc>
                  <a:txBody>
                    <a:bodyPr/>
                    <a:lstStyle/>
                    <a:p>
                      <a:pPr indent="0" lvl="0" marL="0" rtl="0" algn="ctr">
                        <a:spcBef>
                          <a:spcPts val="0"/>
                        </a:spcBef>
                        <a:spcAft>
                          <a:spcPts val="0"/>
                        </a:spcAft>
                        <a:buNone/>
                      </a:pPr>
                      <a:r>
                        <a:rPr b="1" lang="en" sz="1100">
                          <a:latin typeface="Calibri"/>
                          <a:ea typeface="Calibri"/>
                          <a:cs typeface="Calibri"/>
                          <a:sym typeface="Calibri"/>
                        </a:rPr>
                        <a:t>4</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Calibri"/>
                          <a:ea typeface="Calibri"/>
                          <a:cs typeface="Calibri"/>
                          <a:sym typeface="Calibri"/>
                        </a:rPr>
                        <a:t>HHHH</a:t>
                      </a:r>
                      <a:endParaRPr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1/16 = 0.0625</a:t>
                      </a:r>
                      <a:endParaRPr b="1" sz="1100">
                        <a:latin typeface="Calibri"/>
                        <a:ea typeface="Calibri"/>
                        <a:cs typeface="Calibri"/>
                        <a:sym typeface="Calibri"/>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1.0000</a:t>
                      </a:r>
                      <a:endParaRPr b="1" sz="11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100">
                          <a:latin typeface="Calibri"/>
                          <a:ea typeface="Calibri"/>
                          <a:cs typeface="Calibri"/>
                          <a:sym typeface="Calibri"/>
                        </a:rPr>
                        <a:t>4*(0.0625) = </a:t>
                      </a:r>
                      <a:r>
                        <a:rPr b="1" lang="en" sz="1100">
                          <a:solidFill>
                            <a:srgbClr val="CC0000"/>
                          </a:solidFill>
                          <a:latin typeface="Calibri"/>
                          <a:ea typeface="Calibri"/>
                          <a:cs typeface="Calibri"/>
                          <a:sym typeface="Calibri"/>
                        </a:rPr>
                        <a:t>0.25</a:t>
                      </a:r>
                      <a:endParaRPr b="1" sz="1100">
                        <a:solidFill>
                          <a:srgbClr val="CC0000"/>
                        </a:solidFill>
                        <a:latin typeface="Calibri"/>
                        <a:ea typeface="Calibri"/>
                        <a:cs typeface="Calibri"/>
                        <a:sym typeface="Calibri"/>
                      </a:endParaRPr>
                    </a:p>
                  </a:txBody>
                  <a:tcPr marT="91425" marB="91425" marR="91425" marL="91425"/>
                </a:tc>
              </a:tr>
            </a:tbl>
          </a:graphicData>
        </a:graphic>
      </p:graphicFrame>
      <p:sp>
        <p:nvSpPr>
          <p:cNvPr id="695" name="Google Shape;695;p68"/>
          <p:cNvSpPr txBox="1"/>
          <p:nvPr>
            <p:ph idx="1" type="body"/>
          </p:nvPr>
        </p:nvSpPr>
        <p:spPr>
          <a:xfrm>
            <a:off x="5569500" y="4048075"/>
            <a:ext cx="2745600" cy="4173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b="1" lang="en" sz="1200">
                <a:solidFill>
                  <a:srgbClr val="0000FF"/>
                </a:solidFill>
                <a:latin typeface="Calibri"/>
                <a:ea typeface="Calibri"/>
                <a:cs typeface="Calibri"/>
                <a:sym typeface="Calibri"/>
              </a:rPr>
              <a:t>Expected Value = E(X) =𝛍 = 2.00</a:t>
            </a:r>
            <a:endParaRPr b="1" sz="1200">
              <a:solidFill>
                <a:srgbClr val="0000FF"/>
              </a:solidFill>
              <a:latin typeface="Calibri"/>
              <a:ea typeface="Calibri"/>
              <a:cs typeface="Calibri"/>
              <a:sym typeface="Calibri"/>
            </a:endParaRPr>
          </a:p>
        </p:txBody>
      </p:sp>
      <p:sp>
        <p:nvSpPr>
          <p:cNvPr id="696" name="Google Shape;696;p68"/>
          <p:cNvSpPr txBox="1"/>
          <p:nvPr>
            <p:ph type="title"/>
          </p:nvPr>
        </p:nvSpPr>
        <p:spPr>
          <a:xfrm>
            <a:off x="83100" y="64025"/>
            <a:ext cx="4703700" cy="572700"/>
          </a:xfrm>
          <a:prstGeom prst="rect">
            <a:avLst/>
          </a:prstGeom>
          <a:solidFill>
            <a:srgbClr val="FFFFFF"/>
          </a:solid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Expected Value - Example</a:t>
            </a:r>
            <a:endParaRPr b="0" sz="2400">
              <a:solidFill>
                <a:srgbClr val="000000"/>
              </a:solidFill>
              <a:latin typeface="Roboto"/>
              <a:ea typeface="Roboto"/>
              <a:cs typeface="Roboto"/>
              <a:sym typeface="Roboto"/>
            </a:endParaRPr>
          </a:p>
        </p:txBody>
      </p:sp>
      <p:sp>
        <p:nvSpPr>
          <p:cNvPr id="697" name="Google Shape;697;p68"/>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9"/>
          <p:cNvSpPr txBox="1"/>
          <p:nvPr>
            <p:ph type="title"/>
          </p:nvPr>
        </p:nvSpPr>
        <p:spPr>
          <a:xfrm>
            <a:off x="83100" y="64025"/>
            <a:ext cx="6371100" cy="572700"/>
          </a:xfrm>
          <a:prstGeom prst="rect">
            <a:avLst/>
          </a:prstGeom>
          <a:solidFill>
            <a:srgbClr val="FFFFFF"/>
          </a:solid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Expected Value - Example for the roll of 2 dice</a:t>
            </a:r>
            <a:endParaRPr b="0" sz="2400">
              <a:solidFill>
                <a:srgbClr val="000000"/>
              </a:solidFill>
              <a:latin typeface="Roboto"/>
              <a:ea typeface="Roboto"/>
              <a:cs typeface="Roboto"/>
              <a:sym typeface="Roboto"/>
            </a:endParaRPr>
          </a:p>
        </p:txBody>
      </p:sp>
      <p:sp>
        <p:nvSpPr>
          <p:cNvPr id="703" name="Google Shape;703;p69"/>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pic>
        <p:nvPicPr>
          <p:cNvPr id="704" name="Google Shape;704;p69"/>
          <p:cNvPicPr preferRelativeResize="0"/>
          <p:nvPr/>
        </p:nvPicPr>
        <p:blipFill>
          <a:blip r:embed="rId3">
            <a:alphaModFix/>
          </a:blip>
          <a:stretch>
            <a:fillRect/>
          </a:stretch>
        </p:blipFill>
        <p:spPr>
          <a:xfrm>
            <a:off x="6881676" y="907609"/>
            <a:ext cx="1758000" cy="1624992"/>
          </a:xfrm>
          <a:prstGeom prst="rect">
            <a:avLst/>
          </a:prstGeom>
          <a:noFill/>
          <a:ln>
            <a:noFill/>
          </a:ln>
          <a:effectLst>
            <a:outerShdw blurRad="57150" rotWithShape="0" algn="bl" dir="5400000" dist="19050">
              <a:srgbClr val="000000">
                <a:alpha val="50000"/>
              </a:srgbClr>
            </a:outerShdw>
          </a:effectLst>
        </p:spPr>
      </p:pic>
      <p:graphicFrame>
        <p:nvGraphicFramePr>
          <p:cNvPr id="705" name="Google Shape;705;p69"/>
          <p:cNvGraphicFramePr/>
          <p:nvPr/>
        </p:nvGraphicFramePr>
        <p:xfrm>
          <a:off x="83725" y="2710025"/>
          <a:ext cx="3000000" cy="3000000"/>
        </p:xfrm>
        <a:graphic>
          <a:graphicData uri="http://schemas.openxmlformats.org/drawingml/2006/table">
            <a:tbl>
              <a:tblPr>
                <a:noFill/>
                <a:tableStyleId>{A9E7A084-7A39-4461-87EB-A3D604E095AF}</a:tableStyleId>
              </a:tblPr>
              <a:tblGrid>
                <a:gridCol w="1369625"/>
                <a:gridCol w="569450"/>
                <a:gridCol w="694125"/>
                <a:gridCol w="694125"/>
                <a:gridCol w="694125"/>
                <a:gridCol w="694125"/>
                <a:gridCol w="694125"/>
                <a:gridCol w="694125"/>
                <a:gridCol w="694125"/>
                <a:gridCol w="694125"/>
                <a:gridCol w="694125"/>
                <a:gridCol w="694125"/>
              </a:tblGrid>
              <a:tr h="396200">
                <a:tc>
                  <a:txBody>
                    <a:bodyPr/>
                    <a:lstStyle/>
                    <a:p>
                      <a:pPr indent="0" lvl="0" marL="0" rtl="0" algn="ctr">
                        <a:spcBef>
                          <a:spcPts val="0"/>
                        </a:spcBef>
                        <a:spcAft>
                          <a:spcPts val="0"/>
                        </a:spcAft>
                        <a:buNone/>
                      </a:pPr>
                      <a:r>
                        <a:rPr b="1" lang="en"/>
                        <a:t>X</a:t>
                      </a:r>
                      <a:endParaRPr b="1"/>
                    </a:p>
                  </a:txBody>
                  <a:tcPr marT="91425" marB="91425" marR="91425" marL="91425">
                    <a:solidFill>
                      <a:srgbClr val="F3F3F3"/>
                    </a:solidFill>
                  </a:tcPr>
                </a:tc>
                <a:tc>
                  <a:txBody>
                    <a:bodyPr/>
                    <a:lstStyle/>
                    <a:p>
                      <a:pPr indent="0" lvl="0" marL="0" rtl="0" algn="ctr">
                        <a:spcBef>
                          <a:spcPts val="0"/>
                        </a:spcBef>
                        <a:spcAft>
                          <a:spcPts val="0"/>
                        </a:spcAft>
                        <a:buNone/>
                      </a:pPr>
                      <a:r>
                        <a:rPr b="1" lang="en" sz="1200"/>
                        <a:t>2</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3</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4</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5</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6</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7</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8</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9</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10</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11</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12</a:t>
                      </a:r>
                      <a:endParaRPr b="1" sz="1200"/>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t>P(X=x)</a:t>
                      </a:r>
                      <a:endParaRPr b="1"/>
                    </a:p>
                  </a:txBody>
                  <a:tcPr marT="91425" marB="91425" marR="91425" marL="91425"/>
                </a:tc>
                <a:tc>
                  <a:txBody>
                    <a:bodyPr/>
                    <a:lstStyle/>
                    <a:p>
                      <a:pPr indent="0" lvl="0" marL="0" rtl="0" algn="ctr">
                        <a:spcBef>
                          <a:spcPts val="0"/>
                        </a:spcBef>
                        <a:spcAft>
                          <a:spcPts val="0"/>
                        </a:spcAft>
                        <a:buNone/>
                      </a:pPr>
                      <a:r>
                        <a:rPr lang="en" sz="1200"/>
                        <a:t>1/36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2/36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3/36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4/36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5/36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6/36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5/36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4</a:t>
                      </a:r>
                      <a:r>
                        <a:rPr lang="en" sz="1200"/>
                        <a:t>/36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3/36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2/36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1/36</a:t>
                      </a:r>
                      <a:endParaRPr sz="1200"/>
                    </a:p>
                  </a:txBody>
                  <a:tcPr marT="91425" marB="91425" marR="91425" marL="91425">
                    <a:lnB cap="flat" cmpd="sng" w="9525">
                      <a:solidFill>
                        <a:srgbClr val="9E9E9E"/>
                      </a:solidFill>
                      <a:prstDash val="solid"/>
                      <a:round/>
                      <a:headEnd len="sm" w="sm" type="none"/>
                      <a:tailEnd len="sm" w="sm" type="none"/>
                    </a:lnB>
                  </a:tcPr>
                </a:tc>
              </a:tr>
              <a:tr h="731500">
                <a:tc rowSpan="2">
                  <a:txBody>
                    <a:bodyPr/>
                    <a:lstStyle/>
                    <a:p>
                      <a:pPr indent="0" lvl="0" marL="0" rtl="0" algn="ctr">
                        <a:spcBef>
                          <a:spcPts val="0"/>
                        </a:spcBef>
                        <a:spcAft>
                          <a:spcPts val="0"/>
                        </a:spcAft>
                        <a:buNone/>
                      </a:pPr>
                      <a:r>
                        <a:t/>
                      </a:r>
                      <a:endParaRPr sz="1100">
                        <a:solidFill>
                          <a:srgbClr val="0000FF"/>
                        </a:solidFill>
                        <a:latin typeface="Calibri"/>
                        <a:ea typeface="Calibri"/>
                        <a:cs typeface="Calibri"/>
                        <a:sym typeface="Calibri"/>
                      </a:endParaRPr>
                    </a:p>
                    <a:p>
                      <a:pPr indent="0" lvl="0" marL="0" rtl="0" algn="ctr">
                        <a:spcBef>
                          <a:spcPts val="0"/>
                        </a:spcBef>
                        <a:spcAft>
                          <a:spcPts val="0"/>
                        </a:spcAft>
                        <a:buNone/>
                      </a:pPr>
                      <a:r>
                        <a:rPr b="1" lang="en" sz="1300">
                          <a:solidFill>
                            <a:srgbClr val="0000FF"/>
                          </a:solidFill>
                          <a:latin typeface="Calibri"/>
                          <a:ea typeface="Calibri"/>
                          <a:cs typeface="Calibri"/>
                          <a:sym typeface="Calibri"/>
                        </a:rPr>
                        <a:t>Expected Value</a:t>
                      </a:r>
                      <a:endParaRPr b="1" sz="1300">
                        <a:solidFill>
                          <a:srgbClr val="0000FF"/>
                        </a:solidFill>
                        <a:latin typeface="Calibri"/>
                        <a:ea typeface="Calibri"/>
                        <a:cs typeface="Calibri"/>
                        <a:sym typeface="Calibri"/>
                      </a:endParaRPr>
                    </a:p>
                    <a:p>
                      <a:pPr indent="0" lvl="0" marL="0" rtl="0" algn="ctr">
                        <a:spcBef>
                          <a:spcPts val="0"/>
                        </a:spcBef>
                        <a:spcAft>
                          <a:spcPts val="0"/>
                        </a:spcAft>
                        <a:buNone/>
                      </a:pPr>
                      <a:r>
                        <a:rPr lang="en" sz="1300">
                          <a:solidFill>
                            <a:srgbClr val="0000FF"/>
                          </a:solidFill>
                          <a:latin typeface="Calibri"/>
                          <a:ea typeface="Calibri"/>
                          <a:cs typeface="Calibri"/>
                          <a:sym typeface="Calibri"/>
                        </a:rPr>
                        <a:t>𝛍</a:t>
                      </a:r>
                      <a:r>
                        <a:rPr b="1" lang="en" sz="1300">
                          <a:solidFill>
                            <a:srgbClr val="0000FF"/>
                          </a:solidFill>
                          <a:latin typeface="Calibri"/>
                          <a:ea typeface="Calibri"/>
                          <a:cs typeface="Calibri"/>
                          <a:sym typeface="Calibri"/>
                        </a:rPr>
                        <a:t> = E(X)= ∑x*[P(X)]</a:t>
                      </a:r>
                      <a:endParaRPr sz="1600"/>
                    </a:p>
                  </a:txBody>
                  <a:tcPr marT="91425" marB="91425" marR="91425" marL="91425">
                    <a:lnR cap="flat" cmpd="sng" w="9525">
                      <a:solidFill>
                        <a:srgbClr val="9E9E9E"/>
                      </a:solidFill>
                      <a:prstDash val="solid"/>
                      <a:round/>
                      <a:headEnd len="sm" w="sm" type="none"/>
                      <a:tailEnd len="sm" w="sm" type="none"/>
                    </a:lnR>
                  </a:tcPr>
                </a:tc>
                <a:tc gridSpan="11">
                  <a:txBody>
                    <a:bodyPr/>
                    <a:lstStyle/>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 2*(1/36)+3*(2/36)+4*(3/36)+5*(4/36)+6*(5/36)+7*(6/36)+8*(5/36)+9*(4/36)+10*(3/36)+11*(2/36)+12*(1/36)</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hMerge="1"/>
                <a:tc hMerge="1"/>
                <a:tc hMerge="1"/>
              </a:tr>
              <a:tr h="396200">
                <a:tc vMerge="1"/>
                <a:tc gridSpan="11">
                  <a:txBody>
                    <a:bodyPr/>
                    <a:lstStyle/>
                    <a:p>
                      <a:pPr indent="0" lvl="0" marL="0" rtl="0" algn="ctr">
                        <a:spcBef>
                          <a:spcPts val="0"/>
                        </a:spcBef>
                        <a:spcAft>
                          <a:spcPts val="0"/>
                        </a:spcAft>
                        <a:buNone/>
                      </a:pPr>
                      <a:r>
                        <a:rPr b="1" lang="en">
                          <a:solidFill>
                            <a:srgbClr val="980000"/>
                          </a:solidFill>
                        </a:rPr>
                        <a:t>= 252/36 = 7</a:t>
                      </a:r>
                      <a:endParaRPr b="1">
                        <a:solidFill>
                          <a:srgbClr val="980000"/>
                        </a:solidFill>
                      </a:endParaRPr>
                    </a:p>
                  </a:txBody>
                  <a:tcPr marT="91425" marB="91425" marR="91425" marL="91425">
                    <a:lnT cap="flat" cmpd="sng" w="9525">
                      <a:solidFill>
                        <a:srgbClr val="9E9E9E"/>
                      </a:solidFill>
                      <a:prstDash val="solid"/>
                      <a:round/>
                      <a:headEnd len="sm" w="sm" type="none"/>
                      <a:tailEnd len="sm" w="sm" type="none"/>
                    </a:lnT>
                  </a:tcPr>
                </a:tc>
                <a:tc hMerge="1"/>
                <a:tc hMerge="1"/>
                <a:tc hMerge="1"/>
                <a:tc hMerge="1"/>
                <a:tc hMerge="1"/>
                <a:tc hMerge="1"/>
                <a:tc hMerge="1"/>
                <a:tc hMerge="1"/>
                <a:tc hMerge="1"/>
                <a:tc hMerge="1"/>
              </a:tr>
            </a:tbl>
          </a:graphicData>
        </a:graphic>
      </p:graphicFrame>
      <p:sp>
        <p:nvSpPr>
          <p:cNvPr id="706" name="Google Shape;706;p69"/>
          <p:cNvSpPr/>
          <p:nvPr/>
        </p:nvSpPr>
        <p:spPr>
          <a:xfrm>
            <a:off x="2766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9"/>
          <p:cNvSpPr txBox="1"/>
          <p:nvPr>
            <p:ph idx="1" type="body"/>
          </p:nvPr>
        </p:nvSpPr>
        <p:spPr>
          <a:xfrm>
            <a:off x="159300" y="619075"/>
            <a:ext cx="4956300" cy="11178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SzPts val="852"/>
              <a:buNone/>
            </a:pPr>
            <a:r>
              <a:rPr b="1" lang="en" sz="1485">
                <a:solidFill>
                  <a:srgbClr val="000000"/>
                </a:solidFill>
                <a:latin typeface="Calibri"/>
                <a:ea typeface="Calibri"/>
                <a:cs typeface="Calibri"/>
                <a:sym typeface="Calibri"/>
              </a:rPr>
              <a:t>Calculate the following for the roll of 2 dice:</a:t>
            </a:r>
            <a:endParaRPr b="1" sz="1485">
              <a:solidFill>
                <a:srgbClr val="000000"/>
              </a:solidFill>
              <a:latin typeface="Calibri"/>
              <a:ea typeface="Calibri"/>
              <a:cs typeface="Calibri"/>
              <a:sym typeface="Calibri"/>
            </a:endParaRPr>
          </a:p>
          <a:p>
            <a:pPr indent="-322897" lvl="0" marL="457200" rtl="0" algn="l">
              <a:spcBef>
                <a:spcPts val="1200"/>
              </a:spcBef>
              <a:spcAft>
                <a:spcPts val="0"/>
              </a:spcAft>
              <a:buClr>
                <a:srgbClr val="000000"/>
              </a:buClr>
              <a:buSzPts val="1485"/>
              <a:buFont typeface="Calibri"/>
              <a:buAutoNum type="arabicParenR"/>
            </a:pPr>
            <a:r>
              <a:rPr b="1" lang="en" sz="1485">
                <a:solidFill>
                  <a:srgbClr val="000000"/>
                </a:solidFill>
                <a:latin typeface="Calibri"/>
                <a:ea typeface="Calibri"/>
                <a:cs typeface="Calibri"/>
                <a:sym typeface="Calibri"/>
              </a:rPr>
              <a:t>Expected Value and </a:t>
            </a:r>
            <a:endParaRPr b="1" sz="1485">
              <a:solidFill>
                <a:srgbClr val="000000"/>
              </a:solidFill>
              <a:latin typeface="Calibri"/>
              <a:ea typeface="Calibri"/>
              <a:cs typeface="Calibri"/>
              <a:sym typeface="Calibri"/>
            </a:endParaRPr>
          </a:p>
          <a:p>
            <a:pPr indent="-322897" lvl="0" marL="457200" rtl="0" algn="l">
              <a:spcBef>
                <a:spcPts val="0"/>
              </a:spcBef>
              <a:spcAft>
                <a:spcPts val="0"/>
              </a:spcAft>
              <a:buClr>
                <a:srgbClr val="000000"/>
              </a:buClr>
              <a:buSzPts val="1485"/>
              <a:buFont typeface="Calibri"/>
              <a:buAutoNum type="arabicParenR"/>
            </a:pPr>
            <a:r>
              <a:rPr b="1" lang="en" sz="1485">
                <a:solidFill>
                  <a:srgbClr val="000000"/>
                </a:solidFill>
                <a:latin typeface="Calibri"/>
                <a:ea typeface="Calibri"/>
                <a:cs typeface="Calibri"/>
                <a:sym typeface="Calibri"/>
              </a:rPr>
              <a:t>Variance and S.D.</a:t>
            </a:r>
            <a:endParaRPr b="1" sz="1485">
              <a:solidFill>
                <a:srgbClr val="000000"/>
              </a:solidFill>
              <a:latin typeface="Calibri"/>
              <a:ea typeface="Calibri"/>
              <a:cs typeface="Calibri"/>
              <a:sym typeface="Calibri"/>
            </a:endParaRPr>
          </a:p>
        </p:txBody>
      </p:sp>
      <p:sp>
        <p:nvSpPr>
          <p:cNvPr id="708" name="Google Shape;708;p69"/>
          <p:cNvSpPr txBox="1"/>
          <p:nvPr>
            <p:ph idx="1" type="body"/>
          </p:nvPr>
        </p:nvSpPr>
        <p:spPr>
          <a:xfrm>
            <a:off x="159300" y="1838275"/>
            <a:ext cx="4956300" cy="368400"/>
          </a:xfrm>
          <a:prstGeom prst="rect">
            <a:avLst/>
          </a:prstGeom>
          <a:solidFill>
            <a:schemeClr val="lt1"/>
          </a:solidFill>
        </p:spPr>
        <p:txBody>
          <a:bodyPr anchorCtr="0" anchor="t" bIns="91425" lIns="91425" spcFirstLastPara="1" rIns="91425" wrap="square" tIns="91425">
            <a:noAutofit/>
          </a:bodyPr>
          <a:lstStyle/>
          <a:p>
            <a:pPr indent="-341947" lvl="0" marL="457200" rtl="0" algn="l">
              <a:spcBef>
                <a:spcPts val="0"/>
              </a:spcBef>
              <a:spcAft>
                <a:spcPts val="0"/>
              </a:spcAft>
              <a:buClr>
                <a:srgbClr val="000000"/>
              </a:buClr>
              <a:buSzPts val="1785"/>
              <a:buFont typeface="Calibri"/>
              <a:buAutoNum type="arabicParenR"/>
            </a:pPr>
            <a:r>
              <a:rPr b="1" lang="en" sz="1785">
                <a:solidFill>
                  <a:srgbClr val="000000"/>
                </a:solidFill>
                <a:latin typeface="Calibri"/>
                <a:ea typeface="Calibri"/>
                <a:cs typeface="Calibri"/>
                <a:sym typeface="Calibri"/>
              </a:rPr>
              <a:t>Expected Value</a:t>
            </a:r>
            <a:endParaRPr b="1" sz="1785">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0"/>
          <p:cNvSpPr txBox="1"/>
          <p:nvPr>
            <p:ph idx="1" type="body"/>
          </p:nvPr>
        </p:nvSpPr>
        <p:spPr>
          <a:xfrm>
            <a:off x="159300" y="542875"/>
            <a:ext cx="5128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Calibri"/>
                <a:ea typeface="Calibri"/>
                <a:cs typeface="Calibri"/>
                <a:sym typeface="Calibri"/>
              </a:rPr>
              <a:t>Variance and Standard Deviation (SD) for a Random Variable</a:t>
            </a:r>
            <a:endParaRPr b="1" sz="1400">
              <a:solidFill>
                <a:srgbClr val="000000"/>
              </a:solidFill>
              <a:latin typeface="Calibri"/>
              <a:ea typeface="Calibri"/>
              <a:cs typeface="Calibri"/>
              <a:sym typeface="Calibri"/>
            </a:endParaRPr>
          </a:p>
        </p:txBody>
      </p:sp>
      <p:sp>
        <p:nvSpPr>
          <p:cNvPr id="714" name="Google Shape;714;p70"/>
          <p:cNvSpPr txBox="1"/>
          <p:nvPr>
            <p:ph idx="1" type="body"/>
          </p:nvPr>
        </p:nvSpPr>
        <p:spPr>
          <a:xfrm>
            <a:off x="83100" y="923875"/>
            <a:ext cx="8132400" cy="1344300"/>
          </a:xfrm>
          <a:prstGeom prst="rect">
            <a:avLst/>
          </a:prstGeom>
          <a:solidFill>
            <a:schemeClr val="lt1"/>
          </a:solidFill>
        </p:spPr>
        <p:txBody>
          <a:bodyPr anchorCtr="0" anchor="t" bIns="91425" lIns="91425" spcFirstLastPara="1" rIns="91425" wrap="square" tIns="91425">
            <a:noAutofit/>
          </a:bodyPr>
          <a:lstStyle/>
          <a:p>
            <a:pPr indent="-318135" lvl="0" marL="457200" rtl="0" algn="l">
              <a:spcBef>
                <a:spcPts val="0"/>
              </a:spcBef>
              <a:spcAft>
                <a:spcPts val="0"/>
              </a:spcAft>
              <a:buClr>
                <a:srgbClr val="000000"/>
              </a:buClr>
              <a:buSzPts val="1410"/>
              <a:buChar char="●"/>
            </a:pPr>
            <a:r>
              <a:rPr lang="en" sz="1410">
                <a:solidFill>
                  <a:srgbClr val="000000"/>
                </a:solidFill>
                <a:latin typeface="Calibri"/>
                <a:ea typeface="Calibri"/>
                <a:cs typeface="Calibri"/>
                <a:sym typeface="Calibri"/>
              </a:rPr>
              <a:t>Variance of Random Variable is the </a:t>
            </a:r>
            <a:r>
              <a:rPr b="1" lang="en" sz="1410">
                <a:solidFill>
                  <a:srgbClr val="000000"/>
                </a:solidFill>
                <a:latin typeface="Calibri"/>
                <a:ea typeface="Calibri"/>
                <a:cs typeface="Calibri"/>
                <a:sym typeface="Calibri"/>
              </a:rPr>
              <a:t>Expected Squared Deviation</a:t>
            </a:r>
            <a:r>
              <a:rPr lang="en" sz="1410">
                <a:solidFill>
                  <a:srgbClr val="000000"/>
                </a:solidFill>
                <a:latin typeface="Calibri"/>
                <a:ea typeface="Calibri"/>
                <a:cs typeface="Calibri"/>
                <a:sym typeface="Calibri"/>
              </a:rPr>
              <a:t> of the random variable from its </a:t>
            </a:r>
            <a:r>
              <a:rPr b="1" lang="en" sz="1410">
                <a:solidFill>
                  <a:srgbClr val="000000"/>
                </a:solidFill>
                <a:latin typeface="Calibri"/>
                <a:ea typeface="Calibri"/>
                <a:cs typeface="Calibri"/>
                <a:sym typeface="Calibri"/>
              </a:rPr>
              <a:t>Mean (Expected Value)</a:t>
            </a:r>
            <a:r>
              <a:rPr lang="en" sz="1410">
                <a:solidFill>
                  <a:srgbClr val="000000"/>
                </a:solidFill>
                <a:latin typeface="Calibri"/>
                <a:ea typeface="Calibri"/>
                <a:cs typeface="Calibri"/>
                <a:sym typeface="Calibri"/>
              </a:rPr>
              <a:t>.</a:t>
            </a:r>
            <a:endParaRPr sz="1410">
              <a:solidFill>
                <a:srgbClr val="000000"/>
              </a:solidFill>
              <a:latin typeface="Calibri"/>
              <a:ea typeface="Calibri"/>
              <a:cs typeface="Calibri"/>
              <a:sym typeface="Calibri"/>
            </a:endParaRPr>
          </a:p>
          <a:p>
            <a:pPr indent="-318135" lvl="0" marL="457200" rtl="0" algn="l">
              <a:spcBef>
                <a:spcPts val="0"/>
              </a:spcBef>
              <a:spcAft>
                <a:spcPts val="0"/>
              </a:spcAft>
              <a:buClr>
                <a:srgbClr val="000000"/>
              </a:buClr>
              <a:buSzPts val="1410"/>
              <a:buFont typeface="Calibri"/>
              <a:buChar char="●"/>
            </a:pPr>
            <a:r>
              <a:rPr lang="en" sz="1410">
                <a:solidFill>
                  <a:srgbClr val="000000"/>
                </a:solidFill>
                <a:latin typeface="Calibri"/>
                <a:ea typeface="Calibri"/>
                <a:cs typeface="Calibri"/>
                <a:sym typeface="Calibri"/>
              </a:rPr>
              <a:t>This is similar to that of the Variance of a data set or a population</a:t>
            </a:r>
            <a:endParaRPr sz="1410">
              <a:solidFill>
                <a:srgbClr val="000000"/>
              </a:solidFill>
              <a:latin typeface="Calibri"/>
              <a:ea typeface="Calibri"/>
              <a:cs typeface="Calibri"/>
              <a:sym typeface="Calibri"/>
            </a:endParaRPr>
          </a:p>
          <a:p>
            <a:pPr indent="-318135" lvl="0" marL="457200" rtl="0" algn="l">
              <a:spcBef>
                <a:spcPts val="0"/>
              </a:spcBef>
              <a:spcAft>
                <a:spcPts val="0"/>
              </a:spcAft>
              <a:buClr>
                <a:srgbClr val="000000"/>
              </a:buClr>
              <a:buSzPts val="1410"/>
              <a:buFont typeface="Calibri"/>
              <a:buChar char="●"/>
            </a:pPr>
            <a:r>
              <a:rPr lang="en" sz="1410">
                <a:solidFill>
                  <a:srgbClr val="000000"/>
                </a:solidFill>
                <a:latin typeface="Calibri"/>
                <a:ea typeface="Calibri"/>
                <a:cs typeface="Calibri"/>
                <a:sym typeface="Calibri"/>
              </a:rPr>
              <a:t>Probabilities of the values of the random variable are used as weights in the computation of the expected squared deviation from the mean of a discrete random variable</a:t>
            </a:r>
            <a:endParaRPr sz="1410">
              <a:solidFill>
                <a:srgbClr val="000000"/>
              </a:solidFill>
              <a:latin typeface="Calibri"/>
              <a:ea typeface="Calibri"/>
              <a:cs typeface="Calibri"/>
              <a:sym typeface="Calibri"/>
            </a:endParaRPr>
          </a:p>
          <a:p>
            <a:pPr indent="-318135" lvl="0" marL="457200" rtl="0" algn="l">
              <a:spcBef>
                <a:spcPts val="0"/>
              </a:spcBef>
              <a:spcAft>
                <a:spcPts val="0"/>
              </a:spcAft>
              <a:buClr>
                <a:srgbClr val="000000"/>
              </a:buClr>
              <a:buSzPts val="1410"/>
              <a:buChar char="●"/>
            </a:pPr>
            <a:r>
              <a:rPr lang="en" sz="1410">
                <a:solidFill>
                  <a:srgbClr val="000000"/>
                </a:solidFill>
                <a:latin typeface="Calibri"/>
                <a:ea typeface="Calibri"/>
                <a:cs typeface="Calibri"/>
                <a:sym typeface="Calibri"/>
              </a:rPr>
              <a:t>The definition of the variance follows. As with a population, we denote the variance of a random variable by 𝞂 </a:t>
            </a:r>
            <a:r>
              <a:rPr b="1" baseline="30000" lang="en" sz="1410">
                <a:solidFill>
                  <a:srgbClr val="000000"/>
                </a:solidFill>
                <a:latin typeface="Calibri"/>
                <a:ea typeface="Calibri"/>
                <a:cs typeface="Calibri"/>
                <a:sym typeface="Calibri"/>
              </a:rPr>
              <a:t>2</a:t>
            </a:r>
            <a:r>
              <a:rPr lang="en" sz="1410">
                <a:solidFill>
                  <a:srgbClr val="000000"/>
                </a:solidFill>
                <a:latin typeface="Calibri"/>
                <a:ea typeface="Calibri"/>
                <a:cs typeface="Calibri"/>
                <a:sym typeface="Calibri"/>
              </a:rPr>
              <a:t>.</a:t>
            </a:r>
            <a:endParaRPr sz="1410">
              <a:solidFill>
                <a:srgbClr val="000000"/>
              </a:solidFill>
              <a:latin typeface="Calibri"/>
              <a:ea typeface="Calibri"/>
              <a:cs typeface="Calibri"/>
              <a:sym typeface="Calibri"/>
            </a:endParaRPr>
          </a:p>
        </p:txBody>
      </p:sp>
      <p:pic>
        <p:nvPicPr>
          <p:cNvPr id="715" name="Google Shape;715;p70"/>
          <p:cNvPicPr preferRelativeResize="0"/>
          <p:nvPr/>
        </p:nvPicPr>
        <p:blipFill>
          <a:blip r:embed="rId3">
            <a:alphaModFix/>
          </a:blip>
          <a:stretch>
            <a:fillRect/>
          </a:stretch>
        </p:blipFill>
        <p:spPr>
          <a:xfrm>
            <a:off x="1111225" y="2785425"/>
            <a:ext cx="6569525" cy="1344300"/>
          </a:xfrm>
          <a:prstGeom prst="rect">
            <a:avLst/>
          </a:prstGeom>
          <a:noFill/>
          <a:ln>
            <a:noFill/>
          </a:ln>
        </p:spPr>
      </p:pic>
      <p:pic>
        <p:nvPicPr>
          <p:cNvPr id="716" name="Google Shape;716;p70"/>
          <p:cNvPicPr preferRelativeResize="0"/>
          <p:nvPr/>
        </p:nvPicPr>
        <p:blipFill>
          <a:blip r:embed="rId4">
            <a:alphaModFix/>
          </a:blip>
          <a:stretch>
            <a:fillRect/>
          </a:stretch>
        </p:blipFill>
        <p:spPr>
          <a:xfrm>
            <a:off x="882625" y="3895725"/>
            <a:ext cx="7009975" cy="1035475"/>
          </a:xfrm>
          <a:prstGeom prst="rect">
            <a:avLst/>
          </a:prstGeom>
          <a:noFill/>
          <a:ln>
            <a:noFill/>
          </a:ln>
        </p:spPr>
      </p:pic>
      <p:sp>
        <p:nvSpPr>
          <p:cNvPr id="717" name="Google Shape;717;p70"/>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18" name="Google Shape;718;p70"/>
          <p:cNvSpPr txBox="1"/>
          <p:nvPr>
            <p:ph type="title"/>
          </p:nvPr>
        </p:nvSpPr>
        <p:spPr>
          <a:xfrm>
            <a:off x="83100" y="64025"/>
            <a:ext cx="6637500" cy="5727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Random Variable - Variance and Standard Deviation</a:t>
            </a:r>
            <a:endParaRPr b="0" sz="2400">
              <a:solidFill>
                <a:srgbClr val="000000"/>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1"/>
          <p:cNvSpPr txBox="1"/>
          <p:nvPr>
            <p:ph type="title"/>
          </p:nvPr>
        </p:nvSpPr>
        <p:spPr>
          <a:xfrm>
            <a:off x="83100" y="64025"/>
            <a:ext cx="6371100" cy="572700"/>
          </a:xfrm>
          <a:prstGeom prst="rect">
            <a:avLst/>
          </a:prstGeom>
          <a:solidFill>
            <a:srgbClr val="FFFFFF"/>
          </a:solid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Variance</a:t>
            </a:r>
            <a:r>
              <a:rPr b="0" lang="en" sz="2400">
                <a:solidFill>
                  <a:srgbClr val="000000"/>
                </a:solidFill>
                <a:latin typeface="Roboto"/>
                <a:ea typeface="Roboto"/>
                <a:cs typeface="Roboto"/>
                <a:sym typeface="Roboto"/>
              </a:rPr>
              <a:t> - Example for the roll of 2 dice</a:t>
            </a:r>
            <a:endParaRPr b="0" sz="2400">
              <a:solidFill>
                <a:srgbClr val="000000"/>
              </a:solidFill>
              <a:latin typeface="Roboto"/>
              <a:ea typeface="Roboto"/>
              <a:cs typeface="Roboto"/>
              <a:sym typeface="Roboto"/>
            </a:endParaRPr>
          </a:p>
        </p:txBody>
      </p:sp>
      <p:sp>
        <p:nvSpPr>
          <p:cNvPr id="724" name="Google Shape;724;p71"/>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pic>
        <p:nvPicPr>
          <p:cNvPr id="725" name="Google Shape;725;p71"/>
          <p:cNvPicPr preferRelativeResize="0"/>
          <p:nvPr/>
        </p:nvPicPr>
        <p:blipFill>
          <a:blip r:embed="rId3">
            <a:alphaModFix/>
          </a:blip>
          <a:stretch>
            <a:fillRect/>
          </a:stretch>
        </p:blipFill>
        <p:spPr>
          <a:xfrm>
            <a:off x="6055575" y="744527"/>
            <a:ext cx="1363588" cy="1260427"/>
          </a:xfrm>
          <a:prstGeom prst="rect">
            <a:avLst/>
          </a:prstGeom>
          <a:noFill/>
          <a:ln>
            <a:noFill/>
          </a:ln>
          <a:effectLst>
            <a:outerShdw blurRad="57150" rotWithShape="0" algn="bl" dir="5400000" dist="19050">
              <a:srgbClr val="000000">
                <a:alpha val="50000"/>
              </a:srgbClr>
            </a:outerShdw>
          </a:effectLst>
        </p:spPr>
      </p:pic>
      <p:sp>
        <p:nvSpPr>
          <p:cNvPr id="726" name="Google Shape;726;p71"/>
          <p:cNvSpPr/>
          <p:nvPr/>
        </p:nvSpPr>
        <p:spPr>
          <a:xfrm>
            <a:off x="276625" y="1123450"/>
            <a:ext cx="967200" cy="3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1"/>
          <p:cNvSpPr txBox="1"/>
          <p:nvPr>
            <p:ph idx="1" type="body"/>
          </p:nvPr>
        </p:nvSpPr>
        <p:spPr>
          <a:xfrm>
            <a:off x="159300" y="619075"/>
            <a:ext cx="4956300" cy="11178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SzPts val="852"/>
              <a:buNone/>
            </a:pPr>
            <a:r>
              <a:rPr b="1" lang="en" sz="1485">
                <a:solidFill>
                  <a:srgbClr val="000000"/>
                </a:solidFill>
                <a:latin typeface="Calibri"/>
                <a:ea typeface="Calibri"/>
                <a:cs typeface="Calibri"/>
                <a:sym typeface="Calibri"/>
              </a:rPr>
              <a:t>Calculate the following for the roll of 2 dice:</a:t>
            </a:r>
            <a:endParaRPr b="1" sz="1485">
              <a:solidFill>
                <a:srgbClr val="000000"/>
              </a:solidFill>
              <a:latin typeface="Calibri"/>
              <a:ea typeface="Calibri"/>
              <a:cs typeface="Calibri"/>
              <a:sym typeface="Calibri"/>
            </a:endParaRPr>
          </a:p>
          <a:p>
            <a:pPr indent="-322897" lvl="0" marL="457200" rtl="0" algn="l">
              <a:spcBef>
                <a:spcPts val="1200"/>
              </a:spcBef>
              <a:spcAft>
                <a:spcPts val="0"/>
              </a:spcAft>
              <a:buClr>
                <a:srgbClr val="000000"/>
              </a:buClr>
              <a:buSzPts val="1485"/>
              <a:buFont typeface="Calibri"/>
              <a:buAutoNum type="arabicParenR"/>
            </a:pPr>
            <a:r>
              <a:rPr b="1" lang="en" sz="1485">
                <a:solidFill>
                  <a:srgbClr val="000000"/>
                </a:solidFill>
                <a:latin typeface="Calibri"/>
                <a:ea typeface="Calibri"/>
                <a:cs typeface="Calibri"/>
                <a:sym typeface="Calibri"/>
              </a:rPr>
              <a:t>Expected Value and </a:t>
            </a:r>
            <a:endParaRPr b="1" sz="1485">
              <a:solidFill>
                <a:srgbClr val="000000"/>
              </a:solidFill>
              <a:latin typeface="Calibri"/>
              <a:ea typeface="Calibri"/>
              <a:cs typeface="Calibri"/>
              <a:sym typeface="Calibri"/>
            </a:endParaRPr>
          </a:p>
          <a:p>
            <a:pPr indent="-322897" lvl="0" marL="457200" rtl="0" algn="l">
              <a:spcBef>
                <a:spcPts val="0"/>
              </a:spcBef>
              <a:spcAft>
                <a:spcPts val="0"/>
              </a:spcAft>
              <a:buClr>
                <a:srgbClr val="000000"/>
              </a:buClr>
              <a:buSzPts val="1485"/>
              <a:buFont typeface="Calibri"/>
              <a:buAutoNum type="arabicParenR"/>
            </a:pPr>
            <a:r>
              <a:rPr b="1" lang="en" sz="1485">
                <a:solidFill>
                  <a:srgbClr val="000000"/>
                </a:solidFill>
                <a:latin typeface="Calibri"/>
                <a:ea typeface="Calibri"/>
                <a:cs typeface="Calibri"/>
                <a:sym typeface="Calibri"/>
              </a:rPr>
              <a:t>Variance and S.D.</a:t>
            </a:r>
            <a:endParaRPr b="1" sz="1485">
              <a:solidFill>
                <a:srgbClr val="000000"/>
              </a:solidFill>
              <a:latin typeface="Calibri"/>
              <a:ea typeface="Calibri"/>
              <a:cs typeface="Calibri"/>
              <a:sym typeface="Calibri"/>
            </a:endParaRPr>
          </a:p>
        </p:txBody>
      </p:sp>
      <p:sp>
        <p:nvSpPr>
          <p:cNvPr id="728" name="Google Shape;728;p71"/>
          <p:cNvSpPr txBox="1"/>
          <p:nvPr>
            <p:ph idx="1" type="body"/>
          </p:nvPr>
        </p:nvSpPr>
        <p:spPr>
          <a:xfrm>
            <a:off x="159300" y="1685875"/>
            <a:ext cx="4956300" cy="368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200"/>
              </a:spcAft>
              <a:buNone/>
            </a:pPr>
            <a:r>
              <a:rPr b="1" lang="en" sz="1785">
                <a:solidFill>
                  <a:srgbClr val="000000"/>
                </a:solidFill>
                <a:latin typeface="Calibri"/>
                <a:ea typeface="Calibri"/>
                <a:cs typeface="Calibri"/>
                <a:sym typeface="Calibri"/>
              </a:rPr>
              <a:t>2)    Variance = </a:t>
            </a:r>
            <a:endParaRPr b="1" sz="1785">
              <a:solidFill>
                <a:srgbClr val="000000"/>
              </a:solidFill>
              <a:latin typeface="Calibri"/>
              <a:ea typeface="Calibri"/>
              <a:cs typeface="Calibri"/>
              <a:sym typeface="Calibri"/>
            </a:endParaRPr>
          </a:p>
        </p:txBody>
      </p:sp>
      <p:graphicFrame>
        <p:nvGraphicFramePr>
          <p:cNvPr id="729" name="Google Shape;729;p71"/>
          <p:cNvGraphicFramePr/>
          <p:nvPr/>
        </p:nvGraphicFramePr>
        <p:xfrm>
          <a:off x="236125" y="2100425"/>
          <a:ext cx="3000000" cy="3000000"/>
        </p:xfrm>
        <a:graphic>
          <a:graphicData uri="http://schemas.openxmlformats.org/drawingml/2006/table">
            <a:tbl>
              <a:tblPr>
                <a:noFill/>
                <a:tableStyleId>{A9E7A084-7A39-4461-87EB-A3D604E095AF}</a:tableStyleId>
              </a:tblPr>
              <a:tblGrid>
                <a:gridCol w="1369625"/>
                <a:gridCol w="569450"/>
                <a:gridCol w="694125"/>
                <a:gridCol w="694125"/>
                <a:gridCol w="694125"/>
                <a:gridCol w="694125"/>
                <a:gridCol w="694125"/>
                <a:gridCol w="694125"/>
                <a:gridCol w="694125"/>
                <a:gridCol w="694125"/>
                <a:gridCol w="694125"/>
                <a:gridCol w="694125"/>
              </a:tblGrid>
              <a:tr h="396200">
                <a:tc>
                  <a:txBody>
                    <a:bodyPr/>
                    <a:lstStyle/>
                    <a:p>
                      <a:pPr indent="0" lvl="0" marL="0" rtl="0" algn="ctr">
                        <a:spcBef>
                          <a:spcPts val="0"/>
                        </a:spcBef>
                        <a:spcAft>
                          <a:spcPts val="0"/>
                        </a:spcAft>
                        <a:buNone/>
                      </a:pPr>
                      <a:r>
                        <a:rPr b="1" lang="en"/>
                        <a:t>X</a:t>
                      </a:r>
                      <a:endParaRPr b="1"/>
                    </a:p>
                  </a:txBody>
                  <a:tcPr marT="91425" marB="91425" marR="91425" marL="91425">
                    <a:solidFill>
                      <a:srgbClr val="F3F3F3"/>
                    </a:solidFill>
                  </a:tcPr>
                </a:tc>
                <a:tc>
                  <a:txBody>
                    <a:bodyPr/>
                    <a:lstStyle/>
                    <a:p>
                      <a:pPr indent="0" lvl="0" marL="0" rtl="0" algn="ctr">
                        <a:spcBef>
                          <a:spcPts val="0"/>
                        </a:spcBef>
                        <a:spcAft>
                          <a:spcPts val="0"/>
                        </a:spcAft>
                        <a:buNone/>
                      </a:pPr>
                      <a:r>
                        <a:rPr b="1" lang="en" sz="1200"/>
                        <a:t>2</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3</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4</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5</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6</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7</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8</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9</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10</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11</a:t>
                      </a:r>
                      <a:endParaRPr b="1" sz="1200"/>
                    </a:p>
                  </a:txBody>
                  <a:tcPr marT="91425" marB="91425" marR="91425" marL="91425">
                    <a:solidFill>
                      <a:srgbClr val="F3F3F3"/>
                    </a:solidFill>
                  </a:tcPr>
                </a:tc>
                <a:tc>
                  <a:txBody>
                    <a:bodyPr/>
                    <a:lstStyle/>
                    <a:p>
                      <a:pPr indent="0" lvl="0" marL="0" rtl="0" algn="ctr">
                        <a:spcBef>
                          <a:spcPts val="0"/>
                        </a:spcBef>
                        <a:spcAft>
                          <a:spcPts val="0"/>
                        </a:spcAft>
                        <a:buNone/>
                      </a:pPr>
                      <a:r>
                        <a:rPr b="1" lang="en" sz="1200"/>
                        <a:t>12</a:t>
                      </a:r>
                      <a:endParaRPr b="1" sz="1200"/>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t>P(X=x)</a:t>
                      </a:r>
                      <a:endParaRPr b="1"/>
                    </a:p>
                  </a:txBody>
                  <a:tcPr marT="91425" marB="91425" marR="91425" marL="91425"/>
                </a:tc>
                <a:tc>
                  <a:txBody>
                    <a:bodyPr/>
                    <a:lstStyle/>
                    <a:p>
                      <a:pPr indent="0" lvl="0" marL="0" rtl="0" algn="ctr">
                        <a:spcBef>
                          <a:spcPts val="0"/>
                        </a:spcBef>
                        <a:spcAft>
                          <a:spcPts val="0"/>
                        </a:spcAft>
                        <a:buNone/>
                      </a:pPr>
                      <a:r>
                        <a:rPr lang="en" sz="1200"/>
                        <a:t>1/36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2/36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3/36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4/36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5/36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6/36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5/36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4/36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3/36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2/36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1/36</a:t>
                      </a:r>
                      <a:endParaRPr sz="1200"/>
                    </a:p>
                  </a:txBody>
                  <a:tcPr marT="91425" marB="91425" marR="91425" marL="91425">
                    <a:lnB cap="flat" cmpd="sng" w="9525">
                      <a:solidFill>
                        <a:srgbClr val="9E9E9E"/>
                      </a:solidFill>
                      <a:prstDash val="solid"/>
                      <a:round/>
                      <a:headEnd len="sm" w="sm" type="none"/>
                      <a:tailEnd len="sm" w="sm" type="none"/>
                    </a:lnB>
                  </a:tcPr>
                </a:tc>
              </a:tr>
              <a:tr h="731500">
                <a:tc rowSpan="2">
                  <a:txBody>
                    <a:bodyPr/>
                    <a:lstStyle/>
                    <a:p>
                      <a:pPr indent="0" lvl="0" marL="0" rtl="0" algn="ctr">
                        <a:spcBef>
                          <a:spcPts val="0"/>
                        </a:spcBef>
                        <a:spcAft>
                          <a:spcPts val="0"/>
                        </a:spcAft>
                        <a:buNone/>
                      </a:pPr>
                      <a:r>
                        <a:t/>
                      </a:r>
                      <a:endParaRPr sz="1100">
                        <a:solidFill>
                          <a:srgbClr val="0000FF"/>
                        </a:solidFill>
                        <a:latin typeface="Calibri"/>
                        <a:ea typeface="Calibri"/>
                        <a:cs typeface="Calibri"/>
                        <a:sym typeface="Calibri"/>
                      </a:endParaRPr>
                    </a:p>
                    <a:p>
                      <a:pPr indent="0" lvl="0" marL="0" rtl="0" algn="ctr">
                        <a:spcBef>
                          <a:spcPts val="0"/>
                        </a:spcBef>
                        <a:spcAft>
                          <a:spcPts val="0"/>
                        </a:spcAft>
                        <a:buNone/>
                      </a:pPr>
                      <a:r>
                        <a:rPr b="1" lang="en" sz="1300">
                          <a:solidFill>
                            <a:srgbClr val="0000FF"/>
                          </a:solidFill>
                          <a:latin typeface="Calibri"/>
                          <a:ea typeface="Calibri"/>
                          <a:cs typeface="Calibri"/>
                          <a:sym typeface="Calibri"/>
                        </a:rPr>
                        <a:t>EV= </a:t>
                      </a:r>
                      <a:r>
                        <a:rPr lang="en" sz="1300">
                          <a:solidFill>
                            <a:srgbClr val="0000FF"/>
                          </a:solidFill>
                          <a:latin typeface="Calibri"/>
                          <a:ea typeface="Calibri"/>
                          <a:cs typeface="Calibri"/>
                          <a:sym typeface="Calibri"/>
                        </a:rPr>
                        <a:t>𝛍</a:t>
                      </a:r>
                      <a:r>
                        <a:rPr b="1" lang="en" sz="1300">
                          <a:solidFill>
                            <a:srgbClr val="0000FF"/>
                          </a:solidFill>
                          <a:latin typeface="Calibri"/>
                          <a:ea typeface="Calibri"/>
                          <a:cs typeface="Calibri"/>
                          <a:sym typeface="Calibri"/>
                        </a:rPr>
                        <a:t> = E(X)= ∑x*[P(X)]</a:t>
                      </a:r>
                      <a:endParaRPr b="1" sz="1300">
                        <a:solidFill>
                          <a:srgbClr val="0000FF"/>
                        </a:solidFill>
                        <a:latin typeface="Calibri"/>
                        <a:ea typeface="Calibri"/>
                        <a:cs typeface="Calibri"/>
                        <a:sym typeface="Calibri"/>
                      </a:endParaRPr>
                    </a:p>
                    <a:p>
                      <a:pPr indent="0" lvl="0" marL="0" rtl="0" algn="ctr">
                        <a:spcBef>
                          <a:spcPts val="0"/>
                        </a:spcBef>
                        <a:spcAft>
                          <a:spcPts val="0"/>
                        </a:spcAft>
                        <a:buNone/>
                      </a:pPr>
                      <a:r>
                        <a:t/>
                      </a:r>
                      <a:endParaRPr b="1" sz="1300">
                        <a:solidFill>
                          <a:srgbClr val="0000FF"/>
                        </a:solidFill>
                        <a:latin typeface="Calibri"/>
                        <a:ea typeface="Calibri"/>
                        <a:cs typeface="Calibri"/>
                        <a:sym typeface="Calibri"/>
                      </a:endParaRPr>
                    </a:p>
                    <a:p>
                      <a:pPr indent="0" lvl="0" marL="0" rtl="0" algn="ctr">
                        <a:spcBef>
                          <a:spcPts val="0"/>
                        </a:spcBef>
                        <a:spcAft>
                          <a:spcPts val="0"/>
                        </a:spcAft>
                        <a:buNone/>
                      </a:pPr>
                      <a:r>
                        <a:rPr b="1" lang="en" sz="1300">
                          <a:solidFill>
                            <a:srgbClr val="0000FF"/>
                          </a:solidFill>
                          <a:latin typeface="Calibri"/>
                          <a:ea typeface="Calibri"/>
                          <a:cs typeface="Calibri"/>
                          <a:sym typeface="Calibri"/>
                        </a:rPr>
                        <a:t>E(X</a:t>
                      </a:r>
                      <a:r>
                        <a:rPr b="1" baseline="30000" lang="en" sz="1300">
                          <a:solidFill>
                            <a:srgbClr val="0000FF"/>
                          </a:solidFill>
                          <a:latin typeface="Calibri"/>
                          <a:ea typeface="Calibri"/>
                          <a:cs typeface="Calibri"/>
                          <a:sym typeface="Calibri"/>
                        </a:rPr>
                        <a:t>2</a:t>
                      </a:r>
                      <a:r>
                        <a:rPr b="1" lang="en" sz="1300">
                          <a:solidFill>
                            <a:srgbClr val="0000FF"/>
                          </a:solidFill>
                          <a:latin typeface="Calibri"/>
                          <a:ea typeface="Calibri"/>
                          <a:cs typeface="Calibri"/>
                          <a:sym typeface="Calibri"/>
                        </a:rPr>
                        <a:t>)= ∑x</a:t>
                      </a:r>
                      <a:r>
                        <a:rPr b="1" baseline="30000" lang="en" sz="1300">
                          <a:solidFill>
                            <a:srgbClr val="0000FF"/>
                          </a:solidFill>
                          <a:latin typeface="Calibri"/>
                          <a:ea typeface="Calibri"/>
                          <a:cs typeface="Calibri"/>
                          <a:sym typeface="Calibri"/>
                        </a:rPr>
                        <a:t>2</a:t>
                      </a:r>
                      <a:r>
                        <a:rPr b="1" baseline="-25000" lang="en" sz="1300">
                          <a:solidFill>
                            <a:srgbClr val="0000FF"/>
                          </a:solidFill>
                          <a:latin typeface="Calibri"/>
                          <a:ea typeface="Calibri"/>
                          <a:cs typeface="Calibri"/>
                          <a:sym typeface="Calibri"/>
                        </a:rPr>
                        <a:t>i</a:t>
                      </a:r>
                      <a:r>
                        <a:rPr b="1" lang="en" sz="1300">
                          <a:solidFill>
                            <a:srgbClr val="0000FF"/>
                          </a:solidFill>
                          <a:latin typeface="Calibri"/>
                          <a:ea typeface="Calibri"/>
                          <a:cs typeface="Calibri"/>
                          <a:sym typeface="Calibri"/>
                        </a:rPr>
                        <a:t>*[P(X)]</a:t>
                      </a:r>
                      <a:endParaRPr b="1" sz="1300">
                        <a:solidFill>
                          <a:srgbClr val="0000FF"/>
                        </a:solidFill>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gridSpan="11">
                  <a:txBody>
                    <a:bodyPr/>
                    <a:lstStyle/>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 2*(1/36)+3*(2/36)+4*(3/36)+5*(4/36)+6*(5/36)+7*(6/36)+8*(5/36)+9*(4/36)+10*(3/36)+11*(2/36)+12*(1/36)</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hMerge="1"/>
                <a:tc hMerge="1"/>
                <a:tc hMerge="1"/>
              </a:tr>
              <a:tr h="396200">
                <a:tc vMerge="1"/>
                <a:tc gridSpan="11">
                  <a:txBody>
                    <a:bodyPr/>
                    <a:lstStyle/>
                    <a:p>
                      <a:pPr indent="0" lvl="0" marL="0" rtl="0" algn="l">
                        <a:spcBef>
                          <a:spcPts val="0"/>
                        </a:spcBef>
                        <a:spcAft>
                          <a:spcPts val="0"/>
                        </a:spcAft>
                        <a:buNone/>
                      </a:pPr>
                      <a:r>
                        <a:rPr b="1" lang="en" sz="1200"/>
                        <a:t>= 2</a:t>
                      </a:r>
                      <a:r>
                        <a:rPr b="1" baseline="30000" lang="en" sz="1200"/>
                        <a:t>2 </a:t>
                      </a:r>
                      <a:r>
                        <a:rPr b="1" lang="en" sz="1200"/>
                        <a:t>x(1/36)+3</a:t>
                      </a:r>
                      <a:r>
                        <a:rPr b="1" baseline="30000" lang="en" sz="1200"/>
                        <a:t>2 </a:t>
                      </a:r>
                      <a:r>
                        <a:rPr b="1" lang="en" sz="1200"/>
                        <a:t>x(2/36) + 4</a:t>
                      </a:r>
                      <a:r>
                        <a:rPr b="1" baseline="30000" lang="en" sz="1200"/>
                        <a:t>2 </a:t>
                      </a:r>
                      <a:r>
                        <a:rPr b="1" lang="en" sz="1200"/>
                        <a:t>x (3/36) +5</a:t>
                      </a:r>
                      <a:r>
                        <a:rPr b="1" baseline="30000" lang="en" sz="1200"/>
                        <a:t>2 </a:t>
                      </a:r>
                      <a:r>
                        <a:rPr b="1" lang="en" sz="1200"/>
                        <a:t>x (4/36) +6</a:t>
                      </a:r>
                      <a:r>
                        <a:rPr b="1" baseline="30000" lang="en" sz="1200"/>
                        <a:t>2 </a:t>
                      </a:r>
                      <a:r>
                        <a:rPr b="1" lang="en" sz="1200"/>
                        <a:t>x (5/36) +7</a:t>
                      </a:r>
                      <a:r>
                        <a:rPr b="1" baseline="30000" lang="en" sz="1200"/>
                        <a:t>2 </a:t>
                      </a:r>
                      <a:r>
                        <a:rPr b="1" lang="en" sz="1200"/>
                        <a:t>x (6/36) +8</a:t>
                      </a:r>
                      <a:r>
                        <a:rPr b="1" baseline="30000" lang="en" sz="1200"/>
                        <a:t>2 </a:t>
                      </a:r>
                      <a:r>
                        <a:rPr b="1" lang="en" sz="1200"/>
                        <a:t>x (5/36) +9</a:t>
                      </a:r>
                      <a:r>
                        <a:rPr b="1" baseline="30000" lang="en" sz="1200"/>
                        <a:t>2 </a:t>
                      </a:r>
                      <a:r>
                        <a:rPr b="1" lang="en" sz="1200"/>
                        <a:t>x (4/36) +10</a:t>
                      </a:r>
                      <a:r>
                        <a:rPr b="1" baseline="30000" lang="en" sz="1200"/>
                        <a:t>2 </a:t>
                      </a:r>
                      <a:r>
                        <a:rPr b="1" lang="en" sz="1200"/>
                        <a:t>x (3/36) +11</a:t>
                      </a:r>
                      <a:r>
                        <a:rPr b="1" baseline="30000" lang="en" sz="1200"/>
                        <a:t>2 </a:t>
                      </a:r>
                      <a:r>
                        <a:rPr b="1" lang="en" sz="1200"/>
                        <a:t>x (2/36)+12</a:t>
                      </a:r>
                      <a:r>
                        <a:rPr b="1" baseline="30000" lang="en" sz="1200"/>
                        <a:t>2 </a:t>
                      </a:r>
                      <a:r>
                        <a:rPr b="1" lang="en" sz="1200"/>
                        <a:t>x (1/36)   = </a:t>
                      </a:r>
                      <a:endParaRPr b="1" baseline="30000">
                        <a:solidFill>
                          <a:srgbClr val="980000"/>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hMerge="1"/>
                <a:tc hMerge="1"/>
                <a:tc hMerge="1"/>
              </a:tr>
              <a:tr h="396200">
                <a:tc>
                  <a:txBody>
                    <a:bodyPr/>
                    <a:lstStyle/>
                    <a:p>
                      <a:pPr indent="0" lvl="0" marL="0" rtl="0" algn="ctr">
                        <a:spcBef>
                          <a:spcPts val="0"/>
                        </a:spcBef>
                        <a:spcAft>
                          <a:spcPts val="0"/>
                        </a:spcAft>
                        <a:buNone/>
                      </a:pPr>
                      <a:r>
                        <a:rPr b="1" lang="en" sz="1300">
                          <a:solidFill>
                            <a:srgbClr val="0000FF"/>
                          </a:solidFill>
                          <a:latin typeface="Calibri"/>
                          <a:ea typeface="Calibri"/>
                          <a:cs typeface="Calibri"/>
                          <a:sym typeface="Calibri"/>
                        </a:rPr>
                        <a:t>V(X) = </a:t>
                      </a:r>
                      <a:endParaRPr b="1" sz="1300">
                        <a:solidFill>
                          <a:srgbClr val="0000FF"/>
                        </a:solidFill>
                        <a:latin typeface="Calibri"/>
                        <a:ea typeface="Calibri"/>
                        <a:cs typeface="Calibri"/>
                        <a:sym typeface="Calibri"/>
                      </a:endParaRPr>
                    </a:p>
                    <a:p>
                      <a:pPr indent="0" lvl="0" marL="0" rtl="0" algn="ctr">
                        <a:spcBef>
                          <a:spcPts val="0"/>
                        </a:spcBef>
                        <a:spcAft>
                          <a:spcPts val="0"/>
                        </a:spcAft>
                        <a:buNone/>
                      </a:pPr>
                      <a:r>
                        <a:rPr b="1" lang="en" sz="1300">
                          <a:solidFill>
                            <a:srgbClr val="0000FF"/>
                          </a:solidFill>
                          <a:latin typeface="Calibri"/>
                          <a:ea typeface="Calibri"/>
                          <a:cs typeface="Calibri"/>
                          <a:sym typeface="Calibri"/>
                        </a:rPr>
                        <a:t>E(X</a:t>
                      </a:r>
                      <a:r>
                        <a:rPr b="1" baseline="30000" lang="en" sz="1300">
                          <a:solidFill>
                            <a:srgbClr val="0000FF"/>
                          </a:solidFill>
                          <a:latin typeface="Calibri"/>
                          <a:ea typeface="Calibri"/>
                          <a:cs typeface="Calibri"/>
                          <a:sym typeface="Calibri"/>
                        </a:rPr>
                        <a:t>2</a:t>
                      </a:r>
                      <a:r>
                        <a:rPr b="1" lang="en" sz="1300">
                          <a:solidFill>
                            <a:srgbClr val="0000FF"/>
                          </a:solidFill>
                          <a:latin typeface="Calibri"/>
                          <a:ea typeface="Calibri"/>
                          <a:cs typeface="Calibri"/>
                          <a:sym typeface="Calibri"/>
                        </a:rPr>
                        <a:t>) - </a:t>
                      </a:r>
                      <a:r>
                        <a:rPr b="1" lang="en" sz="1300">
                          <a:solidFill>
                            <a:srgbClr val="0000FF"/>
                          </a:solidFill>
                          <a:latin typeface="Calibri"/>
                          <a:ea typeface="Calibri"/>
                          <a:cs typeface="Calibri"/>
                          <a:sym typeface="Calibri"/>
                        </a:rPr>
                        <a:t>[</a:t>
                      </a:r>
                      <a:r>
                        <a:rPr b="1" lang="en" sz="1300">
                          <a:solidFill>
                            <a:srgbClr val="0000FF"/>
                          </a:solidFill>
                          <a:latin typeface="Calibri"/>
                          <a:ea typeface="Calibri"/>
                          <a:cs typeface="Calibri"/>
                          <a:sym typeface="Calibri"/>
                        </a:rPr>
                        <a:t>E(X)]</a:t>
                      </a:r>
                      <a:r>
                        <a:rPr b="1" baseline="30000" lang="en" sz="1300">
                          <a:solidFill>
                            <a:srgbClr val="0000FF"/>
                          </a:solidFill>
                          <a:latin typeface="Calibri"/>
                          <a:ea typeface="Calibri"/>
                          <a:cs typeface="Calibri"/>
                          <a:sym typeface="Calibri"/>
                        </a:rPr>
                        <a:t>2</a:t>
                      </a:r>
                      <a:endParaRPr baseline="30000" sz="1100">
                        <a:solidFill>
                          <a:srgbClr val="0000FF"/>
                        </a:solidFill>
                        <a:latin typeface="Calibri"/>
                        <a:ea typeface="Calibri"/>
                        <a:cs typeface="Calibri"/>
                        <a:sym typeface="Calibri"/>
                      </a:endParaRPr>
                    </a:p>
                    <a:p>
                      <a:pPr indent="0" lvl="0" marL="0" rtl="0" algn="ctr">
                        <a:spcBef>
                          <a:spcPts val="0"/>
                        </a:spcBef>
                        <a:spcAft>
                          <a:spcPts val="0"/>
                        </a:spcAft>
                        <a:buNone/>
                      </a:pPr>
                      <a:r>
                        <a:t/>
                      </a:r>
                      <a:endParaRPr sz="1100">
                        <a:solidFill>
                          <a:srgbClr val="0000FF"/>
                        </a:solidFill>
                        <a:latin typeface="Calibri"/>
                        <a:ea typeface="Calibri"/>
                        <a:cs typeface="Calibri"/>
                        <a:sym typeface="Calibri"/>
                      </a:endParaRPr>
                    </a:p>
                  </a:txBody>
                  <a:tcPr marT="91425" marB="91425" marR="91425" marL="91425"/>
                </a:tc>
                <a:tc gridSpan="11">
                  <a:txBody>
                    <a:bodyPr/>
                    <a:lstStyle/>
                    <a:p>
                      <a:pPr indent="0" lvl="0" marL="457200" rtl="0" algn="ctr">
                        <a:spcBef>
                          <a:spcPts val="0"/>
                        </a:spcBef>
                        <a:spcAft>
                          <a:spcPts val="0"/>
                        </a:spcAft>
                        <a:buNone/>
                      </a:pPr>
                      <a:r>
                        <a:rPr b="1" lang="en"/>
                        <a:t>= 54.83 (-) </a:t>
                      </a:r>
                      <a:r>
                        <a:rPr b="1" lang="en"/>
                        <a:t>49 = 5.83</a:t>
                      </a:r>
                      <a:endParaRPr b="1" baseline="30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hMerge="1"/>
                <a:tc hMerge="1"/>
                <a:tc hMerge="1"/>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The Coin experiment - Single flip</a:t>
            </a:r>
            <a:endParaRPr sz="2800">
              <a:latin typeface="Calibri"/>
              <a:ea typeface="Calibri"/>
              <a:cs typeface="Calibri"/>
              <a:sym typeface="Calibri"/>
            </a:endParaRPr>
          </a:p>
        </p:txBody>
      </p:sp>
      <p:sp>
        <p:nvSpPr>
          <p:cNvPr id="110" name="Google Shape;110;p18"/>
          <p:cNvSpPr/>
          <p:nvPr/>
        </p:nvSpPr>
        <p:spPr>
          <a:xfrm>
            <a:off x="159300" y="783050"/>
            <a:ext cx="5579100" cy="41061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nvSpPr>
        <p:spPr>
          <a:xfrm>
            <a:off x="159300" y="859250"/>
            <a:ext cx="5485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Calibri"/>
                <a:ea typeface="Calibri"/>
                <a:cs typeface="Calibri"/>
                <a:sym typeface="Calibri"/>
              </a:rPr>
              <a:t>What happens when we flip a fair Coin? What is the probability of Heads and Tails?</a:t>
            </a:r>
            <a:endParaRPr b="1">
              <a:solidFill>
                <a:srgbClr val="980000"/>
              </a:solidFill>
              <a:latin typeface="Calibri"/>
              <a:ea typeface="Calibri"/>
              <a:cs typeface="Calibri"/>
              <a:sym typeface="Calibri"/>
            </a:endParaRPr>
          </a:p>
        </p:txBody>
      </p:sp>
      <p:pic>
        <p:nvPicPr>
          <p:cNvPr id="112" name="Google Shape;112;p18"/>
          <p:cNvPicPr preferRelativeResize="0"/>
          <p:nvPr/>
        </p:nvPicPr>
        <p:blipFill>
          <a:blip r:embed="rId3">
            <a:alphaModFix/>
          </a:blip>
          <a:stretch>
            <a:fillRect/>
          </a:stretch>
        </p:blipFill>
        <p:spPr>
          <a:xfrm flipH="1">
            <a:off x="6644025" y="948000"/>
            <a:ext cx="1795734" cy="1462950"/>
          </a:xfrm>
          <a:prstGeom prst="rect">
            <a:avLst/>
          </a:prstGeom>
          <a:noFill/>
          <a:ln>
            <a:noFill/>
          </a:ln>
          <a:effectLst>
            <a:outerShdw blurRad="57150" rotWithShape="0" algn="bl" dir="5400000" dist="19050">
              <a:srgbClr val="000000">
                <a:alpha val="50000"/>
              </a:srgbClr>
            </a:outerShdw>
          </a:effectLst>
        </p:spPr>
      </p:pic>
      <p:sp>
        <p:nvSpPr>
          <p:cNvPr id="113" name="Google Shape;113;p18"/>
          <p:cNvSpPr txBox="1"/>
          <p:nvPr/>
        </p:nvSpPr>
        <p:spPr>
          <a:xfrm>
            <a:off x="6788700" y="2688050"/>
            <a:ext cx="1408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Outcome Matrix</a:t>
            </a:r>
            <a:endParaRPr b="1">
              <a:latin typeface="Calibri"/>
              <a:ea typeface="Calibri"/>
              <a:cs typeface="Calibri"/>
              <a:sym typeface="Calibri"/>
            </a:endParaRPr>
          </a:p>
        </p:txBody>
      </p:sp>
      <p:sp>
        <p:nvSpPr>
          <p:cNvPr id="114" name="Google Shape;114;p18"/>
          <p:cNvSpPr txBox="1"/>
          <p:nvPr/>
        </p:nvSpPr>
        <p:spPr>
          <a:xfrm>
            <a:off x="387900" y="14688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Probability of Heads</a:t>
            </a:r>
            <a:endParaRPr b="1">
              <a:latin typeface="Calibri"/>
              <a:ea typeface="Calibri"/>
              <a:cs typeface="Calibri"/>
              <a:sym typeface="Calibri"/>
            </a:endParaRPr>
          </a:p>
        </p:txBody>
      </p:sp>
      <p:graphicFrame>
        <p:nvGraphicFramePr>
          <p:cNvPr id="115" name="Google Shape;115;p18"/>
          <p:cNvGraphicFramePr/>
          <p:nvPr/>
        </p:nvGraphicFramePr>
        <p:xfrm>
          <a:off x="6098150" y="3173825"/>
          <a:ext cx="3000000" cy="3000000"/>
        </p:xfrm>
        <a:graphic>
          <a:graphicData uri="http://schemas.openxmlformats.org/drawingml/2006/table">
            <a:tbl>
              <a:tblPr>
                <a:noFill/>
                <a:tableStyleId>{A9E7A084-7A39-4461-87EB-A3D604E095AF}</a:tableStyleId>
              </a:tblPr>
              <a:tblGrid>
                <a:gridCol w="889350"/>
                <a:gridCol w="951300"/>
                <a:gridCol w="920325"/>
              </a:tblGrid>
              <a:tr h="381000">
                <a:tc>
                  <a:txBody>
                    <a:bodyPr/>
                    <a:lstStyle/>
                    <a:p>
                      <a:pPr indent="0" lvl="0" marL="0" rtl="0" algn="ctr">
                        <a:spcBef>
                          <a:spcPts val="0"/>
                        </a:spcBef>
                        <a:spcAft>
                          <a:spcPts val="0"/>
                        </a:spcAft>
                        <a:buNone/>
                      </a:pPr>
                      <a:r>
                        <a:rPr b="1" lang="en" sz="1000"/>
                        <a:t>All outcomes</a:t>
                      </a:r>
                      <a:endParaRPr b="1" sz="1000"/>
                    </a:p>
                  </a:txBody>
                  <a:tcPr marT="91425" marB="91425" marR="91425" marL="91425"/>
                </a:tc>
                <a:tc>
                  <a:txBody>
                    <a:bodyPr/>
                    <a:lstStyle/>
                    <a:p>
                      <a:pPr indent="0" lvl="0" marL="0" rtl="0" algn="ctr">
                        <a:spcBef>
                          <a:spcPts val="0"/>
                        </a:spcBef>
                        <a:spcAft>
                          <a:spcPts val="0"/>
                        </a:spcAft>
                        <a:buNone/>
                      </a:pPr>
                      <a:r>
                        <a:rPr b="1" lang="en" sz="1100"/>
                        <a:t>Heads</a:t>
                      </a:r>
                      <a:endParaRPr b="1" sz="1100"/>
                    </a:p>
                  </a:txBody>
                  <a:tcPr marT="91425" marB="91425" marR="91425" marL="91425" anchor="ctr"/>
                </a:tc>
                <a:tc>
                  <a:txBody>
                    <a:bodyPr/>
                    <a:lstStyle/>
                    <a:p>
                      <a:pPr indent="0" lvl="0" marL="0" rtl="0" algn="ctr">
                        <a:spcBef>
                          <a:spcPts val="0"/>
                        </a:spcBef>
                        <a:spcAft>
                          <a:spcPts val="0"/>
                        </a:spcAft>
                        <a:buNone/>
                      </a:pPr>
                      <a:r>
                        <a:rPr b="1" lang="en" sz="1100"/>
                        <a:t>Tails</a:t>
                      </a:r>
                      <a:endParaRPr b="1" sz="1100"/>
                    </a:p>
                  </a:txBody>
                  <a:tcPr marT="91425" marB="91425" marR="91425" marL="91425" anchor="ctr"/>
                </a:tc>
              </a:tr>
              <a:tr h="381000">
                <a:tc>
                  <a:txBody>
                    <a:bodyPr/>
                    <a:lstStyle/>
                    <a:p>
                      <a:pPr indent="0" lvl="0" marL="0" rtl="0" algn="ctr">
                        <a:spcBef>
                          <a:spcPts val="0"/>
                        </a:spcBef>
                        <a:spcAft>
                          <a:spcPts val="0"/>
                        </a:spcAft>
                        <a:buNone/>
                      </a:pPr>
                      <a:r>
                        <a:rPr b="1" lang="en" sz="1000"/>
                        <a:t>Symbol of outcomes</a:t>
                      </a:r>
                      <a:endParaRPr b="1" sz="1000"/>
                    </a:p>
                  </a:txBody>
                  <a:tcPr marT="91425" marB="91425" marR="91425" marL="91425"/>
                </a:tc>
                <a:tc>
                  <a:txBody>
                    <a:bodyPr/>
                    <a:lstStyle/>
                    <a:p>
                      <a:pPr indent="0" lvl="0" marL="0" rtl="0" algn="ctr">
                        <a:spcBef>
                          <a:spcPts val="0"/>
                        </a:spcBef>
                        <a:spcAft>
                          <a:spcPts val="0"/>
                        </a:spcAft>
                        <a:buNone/>
                      </a:pPr>
                      <a:r>
                        <a:rPr b="1" lang="en"/>
                        <a:t>H</a:t>
                      </a:r>
                      <a:endParaRPr b="1"/>
                    </a:p>
                  </a:txBody>
                  <a:tcPr marT="91425" marB="91425" marR="91425" marL="91425"/>
                </a:tc>
                <a:tc>
                  <a:txBody>
                    <a:bodyPr/>
                    <a:lstStyle/>
                    <a:p>
                      <a:pPr indent="0" lvl="0" marL="0" rtl="0" algn="ctr">
                        <a:spcBef>
                          <a:spcPts val="0"/>
                        </a:spcBef>
                        <a:spcAft>
                          <a:spcPts val="0"/>
                        </a:spcAft>
                        <a:buNone/>
                      </a:pPr>
                      <a:r>
                        <a:rPr b="1" lang="en"/>
                        <a:t>T</a:t>
                      </a:r>
                      <a:endParaRPr b="1"/>
                    </a:p>
                  </a:txBody>
                  <a:tcPr marT="91425" marB="91425" marR="91425" marL="91425"/>
                </a:tc>
              </a:tr>
              <a:tr h="381000">
                <a:tc>
                  <a:txBody>
                    <a:bodyPr/>
                    <a:lstStyle/>
                    <a:p>
                      <a:pPr indent="0" lvl="0" marL="0" rtl="0" algn="ctr">
                        <a:spcBef>
                          <a:spcPts val="0"/>
                        </a:spcBef>
                        <a:spcAft>
                          <a:spcPts val="0"/>
                        </a:spcAft>
                        <a:buNone/>
                      </a:pPr>
                      <a:r>
                        <a:rPr b="1" lang="en" sz="1000"/>
                        <a:t>Count of outcomes</a:t>
                      </a:r>
                      <a:endParaRPr b="1" sz="1000"/>
                    </a:p>
                  </a:txBody>
                  <a:tcPr marT="91425" marB="91425" marR="91425" marL="91425"/>
                </a:tc>
                <a:tc>
                  <a:txBody>
                    <a:bodyPr/>
                    <a:lstStyle/>
                    <a:p>
                      <a:pPr indent="0" lvl="0" marL="0" rtl="0" algn="ctr">
                        <a:spcBef>
                          <a:spcPts val="0"/>
                        </a:spcBef>
                        <a:spcAft>
                          <a:spcPts val="0"/>
                        </a:spcAft>
                        <a:buNone/>
                      </a:pPr>
                      <a:r>
                        <a:rPr b="1" lang="en"/>
                        <a:t>1</a:t>
                      </a:r>
                      <a:endParaRPr b="1"/>
                    </a:p>
                  </a:txBody>
                  <a:tcPr marT="91425" marB="91425" marR="91425" marL="91425"/>
                </a:tc>
                <a:tc>
                  <a:txBody>
                    <a:bodyPr/>
                    <a:lstStyle/>
                    <a:p>
                      <a:pPr indent="0" lvl="0" marL="0" rtl="0" algn="ctr">
                        <a:spcBef>
                          <a:spcPts val="0"/>
                        </a:spcBef>
                        <a:spcAft>
                          <a:spcPts val="0"/>
                        </a:spcAft>
                        <a:buNone/>
                      </a:pPr>
                      <a:r>
                        <a:rPr b="1" lang="en"/>
                        <a:t>1</a:t>
                      </a:r>
                      <a:endParaRPr b="1"/>
                    </a:p>
                  </a:txBody>
                  <a:tcPr marT="91425" marB="91425" marR="91425" marL="91425"/>
                </a:tc>
              </a:tr>
            </a:tbl>
          </a:graphicData>
        </a:graphic>
      </p:graphicFrame>
      <p:sp>
        <p:nvSpPr>
          <p:cNvPr id="116" name="Google Shape;116;p18"/>
          <p:cNvSpPr txBox="1"/>
          <p:nvPr/>
        </p:nvSpPr>
        <p:spPr>
          <a:xfrm>
            <a:off x="311700" y="18498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P(H)</a:t>
            </a:r>
            <a:endParaRPr b="1">
              <a:latin typeface="Calibri"/>
              <a:ea typeface="Calibri"/>
              <a:cs typeface="Calibri"/>
              <a:sym typeface="Calibri"/>
            </a:endParaRPr>
          </a:p>
        </p:txBody>
      </p:sp>
      <p:sp>
        <p:nvSpPr>
          <p:cNvPr id="117" name="Google Shape;117;p18"/>
          <p:cNvSpPr txBox="1"/>
          <p:nvPr/>
        </p:nvSpPr>
        <p:spPr>
          <a:xfrm>
            <a:off x="3283500" y="14688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Probability of Tails</a:t>
            </a:r>
            <a:endParaRPr b="1">
              <a:latin typeface="Calibri"/>
              <a:ea typeface="Calibri"/>
              <a:cs typeface="Calibri"/>
              <a:sym typeface="Calibri"/>
            </a:endParaRPr>
          </a:p>
        </p:txBody>
      </p:sp>
      <p:sp>
        <p:nvSpPr>
          <p:cNvPr id="118" name="Google Shape;118;p18"/>
          <p:cNvSpPr txBox="1"/>
          <p:nvPr/>
        </p:nvSpPr>
        <p:spPr>
          <a:xfrm>
            <a:off x="3283500" y="18498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P(T)</a:t>
            </a:r>
            <a:endParaRPr b="1">
              <a:latin typeface="Calibri"/>
              <a:ea typeface="Calibri"/>
              <a:cs typeface="Calibri"/>
              <a:sym typeface="Calibri"/>
            </a:endParaRPr>
          </a:p>
        </p:txBody>
      </p:sp>
      <p:sp>
        <p:nvSpPr>
          <p:cNvPr id="119" name="Google Shape;119;p18"/>
          <p:cNvSpPr txBox="1"/>
          <p:nvPr/>
        </p:nvSpPr>
        <p:spPr>
          <a:xfrm>
            <a:off x="519890" y="3336796"/>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Calibri"/>
                <a:ea typeface="Calibri"/>
                <a:cs typeface="Calibri"/>
                <a:sym typeface="Calibri"/>
              </a:rPr>
              <a:t>n(Heads)</a:t>
            </a:r>
            <a:endParaRPr sz="2300">
              <a:latin typeface="Calibri"/>
              <a:ea typeface="Calibri"/>
              <a:cs typeface="Calibri"/>
              <a:sym typeface="Calibri"/>
            </a:endParaRPr>
          </a:p>
        </p:txBody>
      </p:sp>
      <p:sp>
        <p:nvSpPr>
          <p:cNvPr id="120" name="Google Shape;120;p18"/>
          <p:cNvSpPr txBox="1"/>
          <p:nvPr/>
        </p:nvSpPr>
        <p:spPr>
          <a:xfrm>
            <a:off x="519890" y="3709983"/>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Calibri"/>
                <a:ea typeface="Calibri"/>
                <a:cs typeface="Calibri"/>
                <a:sym typeface="Calibri"/>
              </a:rPr>
              <a:t>n(Total)</a:t>
            </a:r>
            <a:endParaRPr sz="2300">
              <a:latin typeface="Calibri"/>
              <a:ea typeface="Calibri"/>
              <a:cs typeface="Calibri"/>
              <a:sym typeface="Calibri"/>
            </a:endParaRPr>
          </a:p>
        </p:txBody>
      </p:sp>
      <p:cxnSp>
        <p:nvCxnSpPr>
          <p:cNvPr id="121" name="Google Shape;121;p18"/>
          <p:cNvCxnSpPr/>
          <p:nvPr/>
        </p:nvCxnSpPr>
        <p:spPr>
          <a:xfrm>
            <a:off x="744200" y="3825700"/>
            <a:ext cx="1259100" cy="0"/>
          </a:xfrm>
          <a:prstGeom prst="straightConnector1">
            <a:avLst/>
          </a:prstGeom>
          <a:noFill/>
          <a:ln cap="flat" cmpd="sng" w="38100">
            <a:solidFill>
              <a:schemeClr val="dk2"/>
            </a:solidFill>
            <a:prstDash val="solid"/>
            <a:round/>
            <a:headEnd len="med" w="med" type="none"/>
            <a:tailEnd len="med" w="med" type="none"/>
          </a:ln>
        </p:spPr>
      </p:cxnSp>
      <p:sp>
        <p:nvSpPr>
          <p:cNvPr id="122" name="Google Shape;122;p18"/>
          <p:cNvSpPr txBox="1"/>
          <p:nvPr/>
        </p:nvSpPr>
        <p:spPr>
          <a:xfrm>
            <a:off x="3415490" y="3336796"/>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Calibri"/>
                <a:ea typeface="Calibri"/>
                <a:cs typeface="Calibri"/>
                <a:sym typeface="Calibri"/>
              </a:rPr>
              <a:t>n(Tails)</a:t>
            </a:r>
            <a:endParaRPr sz="2300">
              <a:latin typeface="Calibri"/>
              <a:ea typeface="Calibri"/>
              <a:cs typeface="Calibri"/>
              <a:sym typeface="Calibri"/>
            </a:endParaRPr>
          </a:p>
        </p:txBody>
      </p:sp>
      <p:sp>
        <p:nvSpPr>
          <p:cNvPr id="123" name="Google Shape;123;p18"/>
          <p:cNvSpPr txBox="1"/>
          <p:nvPr/>
        </p:nvSpPr>
        <p:spPr>
          <a:xfrm>
            <a:off x="3415490" y="3709983"/>
            <a:ext cx="17304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Calibri"/>
                <a:ea typeface="Calibri"/>
                <a:cs typeface="Calibri"/>
                <a:sym typeface="Calibri"/>
              </a:rPr>
              <a:t>n(Total)</a:t>
            </a:r>
            <a:endParaRPr sz="2300">
              <a:latin typeface="Calibri"/>
              <a:ea typeface="Calibri"/>
              <a:cs typeface="Calibri"/>
              <a:sym typeface="Calibri"/>
            </a:endParaRPr>
          </a:p>
        </p:txBody>
      </p:sp>
      <p:cxnSp>
        <p:nvCxnSpPr>
          <p:cNvPr id="124" name="Google Shape;124;p18"/>
          <p:cNvCxnSpPr/>
          <p:nvPr/>
        </p:nvCxnSpPr>
        <p:spPr>
          <a:xfrm>
            <a:off x="3639800" y="3825700"/>
            <a:ext cx="1259100" cy="0"/>
          </a:xfrm>
          <a:prstGeom prst="straightConnector1">
            <a:avLst/>
          </a:prstGeom>
          <a:noFill/>
          <a:ln cap="flat" cmpd="sng" w="38100">
            <a:solidFill>
              <a:schemeClr val="dk2"/>
            </a:solidFill>
            <a:prstDash val="solid"/>
            <a:round/>
            <a:headEnd len="med" w="med" type="none"/>
            <a:tailEnd len="med" w="med" type="none"/>
          </a:ln>
        </p:spPr>
      </p:cxnSp>
      <p:sp>
        <p:nvSpPr>
          <p:cNvPr id="125" name="Google Shape;125;p18"/>
          <p:cNvSpPr txBox="1"/>
          <p:nvPr/>
        </p:nvSpPr>
        <p:spPr>
          <a:xfrm>
            <a:off x="235500" y="2307050"/>
            <a:ext cx="2666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Favorable outcome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(count of outcomes with Heads)</a:t>
            </a:r>
            <a:endParaRPr>
              <a:latin typeface="Calibri"/>
              <a:ea typeface="Calibri"/>
              <a:cs typeface="Calibri"/>
              <a:sym typeface="Calibri"/>
            </a:endParaRPr>
          </a:p>
        </p:txBody>
      </p:sp>
      <p:sp>
        <p:nvSpPr>
          <p:cNvPr id="126" name="Google Shape;126;p18"/>
          <p:cNvSpPr txBox="1"/>
          <p:nvPr/>
        </p:nvSpPr>
        <p:spPr>
          <a:xfrm>
            <a:off x="2978700" y="2307050"/>
            <a:ext cx="2666100" cy="8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Favorable outcome</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(count of outcomes with Tails)</a:t>
            </a:r>
            <a:endParaRPr>
              <a:latin typeface="Calibri"/>
              <a:ea typeface="Calibri"/>
              <a:cs typeface="Calibri"/>
              <a:sym typeface="Calibri"/>
            </a:endParaRPr>
          </a:p>
        </p:txBody>
      </p:sp>
      <p:sp>
        <p:nvSpPr>
          <p:cNvPr id="127" name="Google Shape;127;p18"/>
          <p:cNvSpPr txBox="1"/>
          <p:nvPr/>
        </p:nvSpPr>
        <p:spPr>
          <a:xfrm>
            <a:off x="0" y="2895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Total possible outcomes</a:t>
            </a:r>
            <a:endParaRPr>
              <a:latin typeface="Calibri"/>
              <a:ea typeface="Calibri"/>
              <a:cs typeface="Calibri"/>
              <a:sym typeface="Calibri"/>
            </a:endParaRPr>
          </a:p>
        </p:txBody>
      </p:sp>
      <p:sp>
        <p:nvSpPr>
          <p:cNvPr id="128" name="Google Shape;128;p18"/>
          <p:cNvSpPr txBox="1"/>
          <p:nvPr/>
        </p:nvSpPr>
        <p:spPr>
          <a:xfrm>
            <a:off x="2819400" y="2895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Total possible outcomes</a:t>
            </a:r>
            <a:endParaRPr>
              <a:latin typeface="Calibri"/>
              <a:ea typeface="Calibri"/>
              <a:cs typeface="Calibri"/>
              <a:sym typeface="Calibri"/>
            </a:endParaRPr>
          </a:p>
        </p:txBody>
      </p:sp>
      <p:cxnSp>
        <p:nvCxnSpPr>
          <p:cNvPr id="129" name="Google Shape;129;p18"/>
          <p:cNvCxnSpPr/>
          <p:nvPr/>
        </p:nvCxnSpPr>
        <p:spPr>
          <a:xfrm flipH="1" rot="10800000">
            <a:off x="3258800" y="2907400"/>
            <a:ext cx="2303700" cy="3900"/>
          </a:xfrm>
          <a:prstGeom prst="straightConnector1">
            <a:avLst/>
          </a:prstGeom>
          <a:noFill/>
          <a:ln cap="flat" cmpd="sng" w="28575">
            <a:solidFill>
              <a:schemeClr val="dk2"/>
            </a:solidFill>
            <a:prstDash val="solid"/>
            <a:round/>
            <a:headEnd len="med" w="med" type="none"/>
            <a:tailEnd len="med" w="med" type="none"/>
          </a:ln>
        </p:spPr>
      </p:cxnSp>
      <p:cxnSp>
        <p:nvCxnSpPr>
          <p:cNvPr id="130" name="Google Shape;130;p18"/>
          <p:cNvCxnSpPr/>
          <p:nvPr/>
        </p:nvCxnSpPr>
        <p:spPr>
          <a:xfrm flipH="1" rot="10800000">
            <a:off x="363200" y="2907400"/>
            <a:ext cx="2303700" cy="3900"/>
          </a:xfrm>
          <a:prstGeom prst="straightConnector1">
            <a:avLst/>
          </a:prstGeom>
          <a:noFill/>
          <a:ln cap="flat" cmpd="sng" w="28575">
            <a:solidFill>
              <a:schemeClr val="dk2"/>
            </a:solidFill>
            <a:prstDash val="solid"/>
            <a:round/>
            <a:headEnd len="med" w="med" type="none"/>
            <a:tailEnd len="med" w="med" type="none"/>
          </a:ln>
        </p:spPr>
      </p:cxnSp>
      <p:sp>
        <p:nvSpPr>
          <p:cNvPr id="131" name="Google Shape;131;p18"/>
          <p:cNvSpPr txBox="1"/>
          <p:nvPr/>
        </p:nvSpPr>
        <p:spPr>
          <a:xfrm>
            <a:off x="311700" y="42882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1/2</a:t>
            </a:r>
            <a:endParaRPr b="1" sz="1700">
              <a:latin typeface="Calibri"/>
              <a:ea typeface="Calibri"/>
              <a:cs typeface="Calibri"/>
              <a:sym typeface="Calibri"/>
            </a:endParaRPr>
          </a:p>
        </p:txBody>
      </p:sp>
      <p:sp>
        <p:nvSpPr>
          <p:cNvPr id="132" name="Google Shape;132;p18"/>
          <p:cNvSpPr txBox="1"/>
          <p:nvPr/>
        </p:nvSpPr>
        <p:spPr>
          <a:xfrm>
            <a:off x="3283500" y="4288250"/>
            <a:ext cx="1992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1/2</a:t>
            </a:r>
            <a:endParaRPr b="1" sz="17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2"/>
          <p:cNvSpPr txBox="1"/>
          <p:nvPr>
            <p:ph type="title"/>
          </p:nvPr>
        </p:nvSpPr>
        <p:spPr>
          <a:xfrm>
            <a:off x="83100" y="64025"/>
            <a:ext cx="52572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Bernoulli Distribution</a:t>
            </a:r>
            <a:endParaRPr b="0" sz="2400">
              <a:solidFill>
                <a:srgbClr val="000000"/>
              </a:solidFill>
              <a:latin typeface="Roboto"/>
              <a:ea typeface="Roboto"/>
              <a:cs typeface="Roboto"/>
              <a:sym typeface="Roboto"/>
            </a:endParaRPr>
          </a:p>
        </p:txBody>
      </p:sp>
      <p:sp>
        <p:nvSpPr>
          <p:cNvPr id="735" name="Google Shape;735;p72"/>
          <p:cNvSpPr txBox="1"/>
          <p:nvPr>
            <p:ph idx="1" type="body"/>
          </p:nvPr>
        </p:nvSpPr>
        <p:spPr>
          <a:xfrm>
            <a:off x="83100" y="542875"/>
            <a:ext cx="5128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Calibri"/>
                <a:ea typeface="Calibri"/>
                <a:cs typeface="Calibri"/>
                <a:sym typeface="Calibri"/>
              </a:rPr>
              <a:t>Bernoulli Random Variable</a:t>
            </a:r>
            <a:endParaRPr b="1" sz="1400">
              <a:solidFill>
                <a:srgbClr val="000000"/>
              </a:solidFill>
              <a:latin typeface="Calibri"/>
              <a:ea typeface="Calibri"/>
              <a:cs typeface="Calibri"/>
              <a:sym typeface="Calibri"/>
            </a:endParaRPr>
          </a:p>
        </p:txBody>
      </p:sp>
      <p:sp>
        <p:nvSpPr>
          <p:cNvPr id="736" name="Google Shape;736;p72"/>
          <p:cNvSpPr txBox="1"/>
          <p:nvPr>
            <p:ph idx="1" type="body"/>
          </p:nvPr>
        </p:nvSpPr>
        <p:spPr>
          <a:xfrm>
            <a:off x="83100" y="847675"/>
            <a:ext cx="6763800" cy="2590800"/>
          </a:xfrm>
          <a:prstGeom prst="rect">
            <a:avLst/>
          </a:prstGeom>
          <a:solidFill>
            <a:schemeClr val="lt1"/>
          </a:solidFill>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the most basic discrete Random Variable Distribution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Named in the honour of mathematician - Jakob Bernoulli (1654–1705)</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basic form of Bernoulli Distribution for Random Variable x where x can only take 2 values (0 and 1) -</a:t>
            </a:r>
            <a:endParaRPr sz="1400">
              <a:solidFill>
                <a:srgbClr val="000000"/>
              </a:solidFill>
              <a:latin typeface="Calibri"/>
              <a:ea typeface="Calibri"/>
              <a:cs typeface="Calibri"/>
              <a:sym typeface="Calibri"/>
            </a:endParaRPr>
          </a:p>
          <a:p>
            <a:pPr indent="-317500" lvl="1" marL="914400" rtl="0" algn="l">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x = 1 with probability p</a:t>
            </a:r>
            <a:endParaRPr>
              <a:solidFill>
                <a:srgbClr val="000000"/>
              </a:solidFill>
              <a:latin typeface="Calibri"/>
              <a:ea typeface="Calibri"/>
              <a:cs typeface="Calibri"/>
              <a:sym typeface="Calibri"/>
            </a:endParaRPr>
          </a:p>
          <a:p>
            <a:pPr indent="-317500" lvl="1" marL="914400" rtl="0" algn="l">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x = 0 with probability (1 - p) or q</a:t>
            </a:r>
            <a:endParaRPr>
              <a:solidFill>
                <a:srgbClr val="000000"/>
              </a:solidFill>
              <a:latin typeface="Calibri"/>
              <a:ea typeface="Calibri"/>
              <a:cs typeface="Calibri"/>
              <a:sym typeface="Calibri"/>
            </a:endParaRPr>
          </a:p>
          <a:p>
            <a:pPr indent="-317500" lvl="1" marL="914400" rtl="0" algn="l">
              <a:spcBef>
                <a:spcPts val="0"/>
              </a:spcBef>
              <a:spcAft>
                <a:spcPts val="0"/>
              </a:spcAft>
              <a:buClr>
                <a:srgbClr val="000000"/>
              </a:buClr>
              <a:buSzPts val="1400"/>
              <a:buChar char="○"/>
            </a:pPr>
            <a:r>
              <a:rPr lang="en">
                <a:solidFill>
                  <a:srgbClr val="000000"/>
                </a:solidFill>
                <a:latin typeface="Calibri"/>
                <a:ea typeface="Calibri"/>
                <a:cs typeface="Calibri"/>
                <a:sym typeface="Calibri"/>
              </a:rPr>
              <a:t>Event x = 1 is called </a:t>
            </a:r>
            <a:r>
              <a:rPr b="1" lang="en">
                <a:solidFill>
                  <a:srgbClr val="000000"/>
                </a:solidFill>
                <a:latin typeface="Calibri"/>
                <a:ea typeface="Calibri"/>
                <a:cs typeface="Calibri"/>
                <a:sym typeface="Calibri"/>
              </a:rPr>
              <a:t>‘Success’</a:t>
            </a:r>
            <a:r>
              <a:rPr lang="en">
                <a:solidFill>
                  <a:srgbClr val="000000"/>
                </a:solidFill>
                <a:latin typeface="Calibri"/>
                <a:ea typeface="Calibri"/>
                <a:cs typeface="Calibri"/>
                <a:sym typeface="Calibri"/>
              </a:rPr>
              <a:t> and Event x = 0 is called </a:t>
            </a:r>
            <a:r>
              <a:rPr b="1" lang="en">
                <a:solidFill>
                  <a:srgbClr val="000000"/>
                </a:solidFill>
                <a:latin typeface="Calibri"/>
                <a:ea typeface="Calibri"/>
                <a:cs typeface="Calibri"/>
                <a:sym typeface="Calibri"/>
              </a:rPr>
              <a:t>‘Failure’</a:t>
            </a:r>
            <a:endParaRPr b="1">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Outcome of Bernoulli trial can only be either a ‘Success’ or a ‘Failure’</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Bernoulli trial is a single experiment</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Some examples of Bernoulli are - Tossing a coin, Yes/ No, Male/ Female etc. </a:t>
            </a:r>
            <a:endParaRPr sz="1400">
              <a:solidFill>
                <a:srgbClr val="000000"/>
              </a:solidFill>
              <a:latin typeface="Calibri"/>
              <a:ea typeface="Calibri"/>
              <a:cs typeface="Calibri"/>
              <a:sym typeface="Calibri"/>
            </a:endParaRPr>
          </a:p>
        </p:txBody>
      </p:sp>
      <p:pic>
        <p:nvPicPr>
          <p:cNvPr id="737" name="Google Shape;737;p72"/>
          <p:cNvPicPr preferRelativeResize="0"/>
          <p:nvPr/>
        </p:nvPicPr>
        <p:blipFill>
          <a:blip r:embed="rId3">
            <a:alphaModFix/>
          </a:blip>
          <a:stretch>
            <a:fillRect/>
          </a:stretch>
        </p:blipFill>
        <p:spPr>
          <a:xfrm>
            <a:off x="6707825" y="1463350"/>
            <a:ext cx="2353075" cy="1190272"/>
          </a:xfrm>
          <a:prstGeom prst="rect">
            <a:avLst/>
          </a:prstGeom>
          <a:noFill/>
          <a:ln>
            <a:noFill/>
          </a:ln>
        </p:spPr>
      </p:pic>
      <p:pic>
        <p:nvPicPr>
          <p:cNvPr id="738" name="Google Shape;738;p72"/>
          <p:cNvPicPr preferRelativeResize="0"/>
          <p:nvPr/>
        </p:nvPicPr>
        <p:blipFill>
          <a:blip r:embed="rId4">
            <a:alphaModFix/>
          </a:blip>
          <a:stretch>
            <a:fillRect/>
          </a:stretch>
        </p:blipFill>
        <p:spPr>
          <a:xfrm>
            <a:off x="304800" y="3858775"/>
            <a:ext cx="6319799" cy="1064885"/>
          </a:xfrm>
          <a:prstGeom prst="rect">
            <a:avLst/>
          </a:prstGeom>
          <a:noFill/>
          <a:ln>
            <a:noFill/>
          </a:ln>
        </p:spPr>
      </p:pic>
      <p:sp>
        <p:nvSpPr>
          <p:cNvPr id="739" name="Google Shape;739;p72"/>
          <p:cNvSpPr txBox="1"/>
          <p:nvPr>
            <p:ph idx="1" type="body"/>
          </p:nvPr>
        </p:nvSpPr>
        <p:spPr>
          <a:xfrm>
            <a:off x="235500" y="3514675"/>
            <a:ext cx="5128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solidFill>
                  <a:srgbClr val="000000"/>
                </a:solidFill>
                <a:latin typeface="Calibri"/>
                <a:ea typeface="Calibri"/>
                <a:cs typeface="Calibri"/>
                <a:sym typeface="Calibri"/>
              </a:rPr>
              <a:t>For any Bernoulli Distribution -</a:t>
            </a:r>
            <a:endParaRPr b="1" sz="1300">
              <a:solidFill>
                <a:srgbClr val="000000"/>
              </a:solidFill>
              <a:latin typeface="Calibri"/>
              <a:ea typeface="Calibri"/>
              <a:cs typeface="Calibri"/>
              <a:sym typeface="Calibri"/>
            </a:endParaRPr>
          </a:p>
        </p:txBody>
      </p:sp>
      <p:sp>
        <p:nvSpPr>
          <p:cNvPr id="740" name="Google Shape;740;p72"/>
          <p:cNvSpPr txBox="1"/>
          <p:nvPr>
            <p:ph idx="1" type="body"/>
          </p:nvPr>
        </p:nvSpPr>
        <p:spPr>
          <a:xfrm>
            <a:off x="6712500" y="3743275"/>
            <a:ext cx="2353200" cy="11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200">
                <a:latin typeface="Calibri"/>
                <a:ea typeface="Calibri"/>
                <a:cs typeface="Calibri"/>
                <a:sym typeface="Calibri"/>
              </a:rPr>
              <a:t>Where -</a:t>
            </a:r>
            <a:endParaRPr i="1" sz="1200">
              <a:latin typeface="Calibri"/>
              <a:ea typeface="Calibri"/>
              <a:cs typeface="Calibri"/>
              <a:sym typeface="Calibri"/>
            </a:endParaRPr>
          </a:p>
          <a:p>
            <a:pPr indent="0" lvl="0" marL="0" rtl="0" algn="l">
              <a:spcBef>
                <a:spcPts val="1200"/>
              </a:spcBef>
              <a:spcAft>
                <a:spcPts val="1200"/>
              </a:spcAft>
              <a:buNone/>
            </a:pPr>
            <a:r>
              <a:rPr b="1" i="1" lang="en" sz="1200">
                <a:latin typeface="Calibri"/>
                <a:ea typeface="Calibri"/>
                <a:cs typeface="Calibri"/>
                <a:sym typeface="Calibri"/>
              </a:rPr>
              <a:t>E(X)</a:t>
            </a:r>
            <a:r>
              <a:rPr i="1" lang="en" sz="1200">
                <a:latin typeface="Calibri"/>
                <a:ea typeface="Calibri"/>
                <a:cs typeface="Calibri"/>
                <a:sym typeface="Calibri"/>
              </a:rPr>
              <a:t> - Mean of the outcomes        </a:t>
            </a:r>
            <a:r>
              <a:rPr b="1" i="1" lang="en" sz="1200">
                <a:latin typeface="Calibri"/>
                <a:ea typeface="Calibri"/>
                <a:cs typeface="Calibri"/>
                <a:sym typeface="Calibri"/>
              </a:rPr>
              <a:t>V(X)</a:t>
            </a:r>
            <a:r>
              <a:rPr i="1" lang="en" sz="1200">
                <a:latin typeface="Calibri"/>
                <a:ea typeface="Calibri"/>
                <a:cs typeface="Calibri"/>
                <a:sym typeface="Calibri"/>
              </a:rPr>
              <a:t> - Variance of the outcomes </a:t>
            </a:r>
            <a:endParaRPr i="1" sz="1200">
              <a:latin typeface="Calibri"/>
              <a:ea typeface="Calibri"/>
              <a:cs typeface="Calibri"/>
              <a:sym typeface="Calibri"/>
            </a:endParaRPr>
          </a:p>
        </p:txBody>
      </p:sp>
      <p:sp>
        <p:nvSpPr>
          <p:cNvPr id="741" name="Google Shape;741;p72"/>
          <p:cNvSpPr txBox="1"/>
          <p:nvPr>
            <p:ph idx="1" type="body"/>
          </p:nvPr>
        </p:nvSpPr>
        <p:spPr>
          <a:xfrm>
            <a:off x="6914575" y="1108125"/>
            <a:ext cx="2118300" cy="417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200">
                <a:latin typeface="Calibri"/>
                <a:ea typeface="Calibri"/>
                <a:cs typeface="Calibri"/>
                <a:sym typeface="Calibri"/>
              </a:rPr>
              <a:t>Bernoulli Distribution</a:t>
            </a:r>
            <a:endParaRPr b="1" sz="1200">
              <a:latin typeface="Calibri"/>
              <a:ea typeface="Calibri"/>
              <a:cs typeface="Calibri"/>
              <a:sym typeface="Calibri"/>
            </a:endParaRPr>
          </a:p>
        </p:txBody>
      </p:sp>
      <p:sp>
        <p:nvSpPr>
          <p:cNvPr id="742" name="Google Shape;742;p72"/>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3"/>
          <p:cNvSpPr txBox="1"/>
          <p:nvPr>
            <p:ph type="title"/>
          </p:nvPr>
        </p:nvSpPr>
        <p:spPr>
          <a:xfrm>
            <a:off x="83100" y="64025"/>
            <a:ext cx="52572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Bernoulli Distribution - Example</a:t>
            </a:r>
            <a:endParaRPr b="0" sz="2400">
              <a:solidFill>
                <a:srgbClr val="000000"/>
              </a:solidFill>
              <a:latin typeface="Roboto"/>
              <a:ea typeface="Roboto"/>
              <a:cs typeface="Roboto"/>
              <a:sym typeface="Roboto"/>
            </a:endParaRPr>
          </a:p>
        </p:txBody>
      </p:sp>
      <p:sp>
        <p:nvSpPr>
          <p:cNvPr id="748" name="Google Shape;748;p73"/>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49" name="Google Shape;749;p73"/>
          <p:cNvSpPr/>
          <p:nvPr/>
        </p:nvSpPr>
        <p:spPr>
          <a:xfrm>
            <a:off x="201575" y="1077950"/>
            <a:ext cx="8690100" cy="13512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3"/>
          <p:cNvSpPr/>
          <p:nvPr/>
        </p:nvSpPr>
        <p:spPr>
          <a:xfrm>
            <a:off x="201575" y="2525750"/>
            <a:ext cx="8690100" cy="13512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3"/>
          <p:cNvSpPr txBox="1"/>
          <p:nvPr>
            <p:ph idx="1" type="body"/>
          </p:nvPr>
        </p:nvSpPr>
        <p:spPr>
          <a:xfrm>
            <a:off x="311700" y="1152475"/>
            <a:ext cx="8517600" cy="1146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A striker in a game of soccer can shoot with the probability of 0.7. Find the Mean and Variance of the striker in the game? </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lang="en" sz="1400">
                <a:solidFill>
                  <a:srgbClr val="000000"/>
                </a:solidFill>
                <a:latin typeface="Calibri"/>
                <a:ea typeface="Calibri"/>
                <a:cs typeface="Calibri"/>
                <a:sym typeface="Calibri"/>
              </a:rPr>
              <a:t>Here p = 0.7 and q = 0.3; </a:t>
            </a:r>
            <a:r>
              <a:rPr b="1" lang="en" sz="1400">
                <a:solidFill>
                  <a:srgbClr val="000000"/>
                </a:solidFill>
                <a:latin typeface="Calibri"/>
                <a:ea typeface="Calibri"/>
                <a:cs typeface="Calibri"/>
                <a:sym typeface="Calibri"/>
              </a:rPr>
              <a:t>Mean =</a:t>
            </a:r>
            <a:r>
              <a:rPr lang="en" sz="1400">
                <a:solidFill>
                  <a:srgbClr val="000000"/>
                </a:solidFill>
                <a:latin typeface="Calibri"/>
                <a:ea typeface="Calibri"/>
                <a:cs typeface="Calibri"/>
                <a:sym typeface="Calibri"/>
              </a:rPr>
              <a:t> E(X) = 1*(0.7) + 0*(0.3) = 0.7; Variance = (0.7)*(0.3) = 0.21</a:t>
            </a:r>
            <a:endParaRPr sz="1400">
              <a:solidFill>
                <a:srgbClr val="000000"/>
              </a:solidFill>
              <a:latin typeface="Calibri"/>
              <a:ea typeface="Calibri"/>
              <a:cs typeface="Calibri"/>
              <a:sym typeface="Calibri"/>
            </a:endParaRPr>
          </a:p>
        </p:txBody>
      </p:sp>
      <p:sp>
        <p:nvSpPr>
          <p:cNvPr id="752" name="Google Shape;752;p73"/>
          <p:cNvSpPr txBox="1"/>
          <p:nvPr>
            <p:ph idx="1" type="body"/>
          </p:nvPr>
        </p:nvSpPr>
        <p:spPr>
          <a:xfrm>
            <a:off x="311700" y="2600275"/>
            <a:ext cx="8517600" cy="1146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An AI bot has a </a:t>
            </a:r>
            <a:r>
              <a:rPr lang="en" sz="1400">
                <a:solidFill>
                  <a:srgbClr val="000000"/>
                </a:solidFill>
                <a:latin typeface="Calibri"/>
                <a:ea typeface="Calibri"/>
                <a:cs typeface="Calibri"/>
                <a:sym typeface="Calibri"/>
              </a:rPr>
              <a:t>0.9 </a:t>
            </a:r>
            <a:r>
              <a:rPr lang="en" sz="1400">
                <a:solidFill>
                  <a:srgbClr val="000000"/>
                </a:solidFill>
                <a:latin typeface="Calibri"/>
                <a:ea typeface="Calibri"/>
                <a:cs typeface="Calibri"/>
                <a:sym typeface="Calibri"/>
              </a:rPr>
              <a:t>probability of correctly predicting the outcome of an event. What is the Mean and Variance of the AI bot in prediction? </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lang="en" sz="1400">
                <a:solidFill>
                  <a:srgbClr val="000000"/>
                </a:solidFill>
                <a:latin typeface="Calibri"/>
                <a:ea typeface="Calibri"/>
                <a:cs typeface="Calibri"/>
                <a:sym typeface="Calibri"/>
              </a:rPr>
              <a:t>Here p = 0.9 and q = 0.1; </a:t>
            </a:r>
            <a:r>
              <a:rPr b="1" lang="en" sz="1400">
                <a:solidFill>
                  <a:srgbClr val="000000"/>
                </a:solidFill>
                <a:latin typeface="Calibri"/>
                <a:ea typeface="Calibri"/>
                <a:cs typeface="Calibri"/>
                <a:sym typeface="Calibri"/>
              </a:rPr>
              <a:t>Mean =</a:t>
            </a:r>
            <a:r>
              <a:rPr lang="en" sz="1400">
                <a:solidFill>
                  <a:srgbClr val="000000"/>
                </a:solidFill>
                <a:latin typeface="Calibri"/>
                <a:ea typeface="Calibri"/>
                <a:cs typeface="Calibri"/>
                <a:sym typeface="Calibri"/>
              </a:rPr>
              <a:t> E(X) = 1*(0.9) + 0*(0.1) = 0.9; Variance = (0.9)*(0.1) = 0.09</a:t>
            </a:r>
            <a:endParaRPr sz="1400">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4"/>
          <p:cNvSpPr/>
          <p:nvPr/>
        </p:nvSpPr>
        <p:spPr>
          <a:xfrm>
            <a:off x="189850" y="1004675"/>
            <a:ext cx="8634000" cy="17316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4"/>
          <p:cNvSpPr txBox="1"/>
          <p:nvPr>
            <p:ph idx="1" type="body"/>
          </p:nvPr>
        </p:nvSpPr>
        <p:spPr>
          <a:xfrm>
            <a:off x="159300" y="619075"/>
            <a:ext cx="5128200" cy="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latin typeface="Calibri"/>
                <a:ea typeface="Calibri"/>
                <a:cs typeface="Calibri"/>
                <a:sym typeface="Calibri"/>
              </a:rPr>
              <a:t>Binomial Random Variable</a:t>
            </a:r>
            <a:endParaRPr b="1" sz="1400">
              <a:latin typeface="Calibri"/>
              <a:ea typeface="Calibri"/>
              <a:cs typeface="Calibri"/>
              <a:sym typeface="Calibri"/>
            </a:endParaRPr>
          </a:p>
        </p:txBody>
      </p:sp>
      <p:sp>
        <p:nvSpPr>
          <p:cNvPr id="759" name="Google Shape;759;p74"/>
          <p:cNvSpPr txBox="1"/>
          <p:nvPr>
            <p:ph idx="1" type="body"/>
          </p:nvPr>
        </p:nvSpPr>
        <p:spPr>
          <a:xfrm>
            <a:off x="235500" y="1076275"/>
            <a:ext cx="8520900" cy="151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The Binomial distribution represents the probability for </a:t>
            </a:r>
            <a:r>
              <a:rPr b="1" lang="en" sz="1400">
                <a:solidFill>
                  <a:srgbClr val="000000"/>
                </a:solidFill>
                <a:latin typeface="Calibri"/>
                <a:ea typeface="Calibri"/>
                <a:cs typeface="Calibri"/>
                <a:sym typeface="Calibri"/>
              </a:rPr>
              <a:t>'r'</a:t>
            </a:r>
            <a:r>
              <a:rPr lang="en" sz="1400">
                <a:solidFill>
                  <a:srgbClr val="000000"/>
                </a:solidFill>
                <a:latin typeface="Calibri"/>
                <a:ea typeface="Calibri"/>
                <a:cs typeface="Calibri"/>
                <a:sym typeface="Calibri"/>
              </a:rPr>
              <a:t> successes of an experiment in </a:t>
            </a:r>
            <a:r>
              <a:rPr b="1" lang="en" sz="1400">
                <a:solidFill>
                  <a:srgbClr val="000000"/>
                </a:solidFill>
                <a:latin typeface="Calibri"/>
                <a:ea typeface="Calibri"/>
                <a:cs typeface="Calibri"/>
                <a:sym typeface="Calibri"/>
              </a:rPr>
              <a:t>'n'</a:t>
            </a:r>
            <a:r>
              <a:rPr lang="en" sz="1400">
                <a:solidFill>
                  <a:srgbClr val="000000"/>
                </a:solidFill>
                <a:latin typeface="Calibri"/>
                <a:ea typeface="Calibri"/>
                <a:cs typeface="Calibri"/>
                <a:sym typeface="Calibri"/>
              </a:rPr>
              <a:t> trials, given a success probability </a:t>
            </a:r>
            <a:r>
              <a:rPr b="1" lang="en" sz="1400">
                <a:solidFill>
                  <a:srgbClr val="000000"/>
                </a:solidFill>
                <a:latin typeface="Calibri"/>
                <a:ea typeface="Calibri"/>
                <a:cs typeface="Calibri"/>
                <a:sym typeface="Calibri"/>
              </a:rPr>
              <a:t>'p'</a:t>
            </a:r>
            <a:r>
              <a:rPr lang="en" sz="1400">
                <a:solidFill>
                  <a:srgbClr val="000000"/>
                </a:solidFill>
                <a:latin typeface="Calibri"/>
                <a:ea typeface="Calibri"/>
                <a:cs typeface="Calibri"/>
                <a:sym typeface="Calibri"/>
              </a:rPr>
              <a:t> for each trial at the experiment.</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lang="en" sz="1400">
                <a:solidFill>
                  <a:srgbClr val="000000"/>
                </a:solidFill>
                <a:latin typeface="Calibri"/>
                <a:ea typeface="Calibri"/>
                <a:cs typeface="Calibri"/>
                <a:sym typeface="Calibri"/>
              </a:rPr>
              <a:t>An X (Random Variable) that counts the number of </a:t>
            </a:r>
            <a:r>
              <a:rPr b="1" lang="en" sz="1400">
                <a:solidFill>
                  <a:srgbClr val="000000"/>
                </a:solidFill>
                <a:latin typeface="Calibri"/>
                <a:ea typeface="Calibri"/>
                <a:cs typeface="Calibri"/>
                <a:sym typeface="Calibri"/>
              </a:rPr>
              <a:t>‘Successes’</a:t>
            </a:r>
            <a:r>
              <a:rPr lang="en" sz="1400">
                <a:solidFill>
                  <a:srgbClr val="000000"/>
                </a:solidFill>
                <a:latin typeface="Calibri"/>
                <a:ea typeface="Calibri"/>
                <a:cs typeface="Calibri"/>
                <a:sym typeface="Calibri"/>
              </a:rPr>
              <a:t> in multiple Independent, identical Bernoulli trials is called a Binomial Random Variable. Thus in Binomial Distribution the experiment is repeated multiple times. </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b="1" lang="en" sz="1400">
                <a:solidFill>
                  <a:srgbClr val="000000"/>
                </a:solidFill>
                <a:latin typeface="Calibri"/>
                <a:ea typeface="Calibri"/>
                <a:cs typeface="Calibri"/>
                <a:sym typeface="Calibri"/>
              </a:rPr>
              <a:t>In a single experiment when n = 1, the Binomial distribution is called a Bernoulli distribution.</a:t>
            </a:r>
            <a:endParaRPr b="1" sz="1400">
              <a:solidFill>
                <a:srgbClr val="000000"/>
              </a:solidFill>
              <a:latin typeface="Calibri"/>
              <a:ea typeface="Calibri"/>
              <a:cs typeface="Calibri"/>
              <a:sym typeface="Calibri"/>
            </a:endParaRPr>
          </a:p>
        </p:txBody>
      </p:sp>
      <p:sp>
        <p:nvSpPr>
          <p:cNvPr id="760" name="Google Shape;760;p74"/>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61" name="Google Shape;761;p74"/>
          <p:cNvSpPr txBox="1"/>
          <p:nvPr>
            <p:ph type="title"/>
          </p:nvPr>
        </p:nvSpPr>
        <p:spPr>
          <a:xfrm>
            <a:off x="83100" y="64025"/>
            <a:ext cx="3019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Binomial Distribution</a:t>
            </a:r>
            <a:endParaRPr b="0" sz="2400">
              <a:solidFill>
                <a:srgbClr val="000000"/>
              </a:solidFill>
              <a:latin typeface="Roboto"/>
              <a:ea typeface="Roboto"/>
              <a:cs typeface="Roboto"/>
              <a:sym typeface="Roboto"/>
            </a:endParaRPr>
          </a:p>
        </p:txBody>
      </p:sp>
      <p:sp>
        <p:nvSpPr>
          <p:cNvPr id="762" name="Google Shape;762;p74"/>
          <p:cNvSpPr txBox="1"/>
          <p:nvPr>
            <p:ph idx="1" type="body"/>
          </p:nvPr>
        </p:nvSpPr>
        <p:spPr>
          <a:xfrm>
            <a:off x="159300" y="2953100"/>
            <a:ext cx="4060200" cy="19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Properties of Binomial Distribution -</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Experiment consist of n repetition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Each trial has only 2 possible outcomes</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Probability of Success, denoted p, is the same for each trial.</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Each trial is independent.</a:t>
            </a:r>
            <a:endParaRPr sz="1400">
              <a:solidFill>
                <a:srgbClr val="000000"/>
              </a:solidFill>
              <a:latin typeface="Calibri"/>
              <a:ea typeface="Calibri"/>
              <a:cs typeface="Calibri"/>
              <a:sym typeface="Calibri"/>
            </a:endParaRPr>
          </a:p>
        </p:txBody>
      </p:sp>
      <p:pic>
        <p:nvPicPr>
          <p:cNvPr id="763" name="Google Shape;763;p74"/>
          <p:cNvPicPr preferRelativeResize="0"/>
          <p:nvPr/>
        </p:nvPicPr>
        <p:blipFill>
          <a:blip r:embed="rId3">
            <a:alphaModFix/>
          </a:blip>
          <a:stretch>
            <a:fillRect/>
          </a:stretch>
        </p:blipFill>
        <p:spPr>
          <a:xfrm>
            <a:off x="5095450" y="2945350"/>
            <a:ext cx="3656561" cy="1901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5"/>
          <p:cNvSpPr txBox="1"/>
          <p:nvPr>
            <p:ph type="title"/>
          </p:nvPr>
        </p:nvSpPr>
        <p:spPr>
          <a:xfrm>
            <a:off x="83100" y="64025"/>
            <a:ext cx="52572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00000"/>
                </a:solidFill>
                <a:latin typeface="Roboto"/>
                <a:ea typeface="Roboto"/>
                <a:cs typeface="Roboto"/>
                <a:sym typeface="Roboto"/>
              </a:rPr>
              <a:t>B</a:t>
            </a:r>
            <a:r>
              <a:rPr lang="en" sz="2400">
                <a:solidFill>
                  <a:srgbClr val="000000"/>
                </a:solidFill>
                <a:latin typeface="Roboto"/>
                <a:ea typeface="Roboto"/>
                <a:cs typeface="Roboto"/>
                <a:sym typeface="Roboto"/>
              </a:rPr>
              <a:t>inomial</a:t>
            </a:r>
            <a:r>
              <a:rPr b="0" lang="en" sz="2400">
                <a:solidFill>
                  <a:srgbClr val="000000"/>
                </a:solidFill>
                <a:latin typeface="Roboto"/>
                <a:ea typeface="Roboto"/>
                <a:cs typeface="Roboto"/>
                <a:sym typeface="Roboto"/>
              </a:rPr>
              <a:t> Distribution - Example</a:t>
            </a:r>
            <a:endParaRPr b="0" sz="2400">
              <a:solidFill>
                <a:srgbClr val="000000"/>
              </a:solidFill>
              <a:latin typeface="Roboto"/>
              <a:ea typeface="Roboto"/>
              <a:cs typeface="Roboto"/>
              <a:sym typeface="Roboto"/>
            </a:endParaRPr>
          </a:p>
        </p:txBody>
      </p:sp>
      <p:sp>
        <p:nvSpPr>
          <p:cNvPr id="769" name="Google Shape;769;p75"/>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70" name="Google Shape;770;p75"/>
          <p:cNvSpPr/>
          <p:nvPr/>
        </p:nvSpPr>
        <p:spPr>
          <a:xfrm>
            <a:off x="201575" y="849350"/>
            <a:ext cx="8690100" cy="39597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5"/>
          <p:cNvSpPr txBox="1"/>
          <p:nvPr>
            <p:ph idx="1" type="body"/>
          </p:nvPr>
        </p:nvSpPr>
        <p:spPr>
          <a:xfrm>
            <a:off x="311700" y="1914475"/>
            <a:ext cx="4203600" cy="1821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Probability of exactly 4 heads:</a:t>
            </a:r>
            <a:endParaRPr b="1" sz="1400">
              <a:solidFill>
                <a:srgbClr val="000000"/>
              </a:solidFill>
              <a:latin typeface="Calibri"/>
              <a:ea typeface="Calibri"/>
              <a:cs typeface="Calibri"/>
              <a:sym typeface="Calibri"/>
            </a:endParaRPr>
          </a:p>
          <a:p>
            <a:pPr indent="0" lvl="0" marL="0" rtl="0" algn="l">
              <a:spcBef>
                <a:spcPts val="1200"/>
              </a:spcBef>
              <a:spcAft>
                <a:spcPts val="0"/>
              </a:spcAft>
              <a:buNone/>
            </a:pPr>
            <a:r>
              <a:rPr b="1" lang="en" sz="1600">
                <a:solidFill>
                  <a:srgbClr val="000000"/>
                </a:solidFill>
                <a:latin typeface="Calibri"/>
                <a:ea typeface="Calibri"/>
                <a:cs typeface="Calibri"/>
                <a:sym typeface="Calibri"/>
              </a:rPr>
              <a:t>X = 4</a:t>
            </a:r>
            <a:endParaRPr b="1" sz="1600">
              <a:solidFill>
                <a:srgbClr val="000000"/>
              </a:solidFill>
              <a:latin typeface="Calibri"/>
              <a:ea typeface="Calibri"/>
              <a:cs typeface="Calibri"/>
              <a:sym typeface="Calibri"/>
            </a:endParaRPr>
          </a:p>
          <a:p>
            <a:pPr indent="0" lvl="0" marL="0" rtl="0" algn="l">
              <a:spcBef>
                <a:spcPts val="1200"/>
              </a:spcBef>
              <a:spcAft>
                <a:spcPts val="0"/>
              </a:spcAft>
              <a:buNone/>
            </a:pPr>
            <a:r>
              <a:rPr lang="en" sz="1600">
                <a:solidFill>
                  <a:srgbClr val="000000"/>
                </a:solidFill>
                <a:latin typeface="Calibri"/>
                <a:ea typeface="Calibri"/>
                <a:cs typeface="Calibri"/>
                <a:sym typeface="Calibri"/>
              </a:rPr>
              <a:t>P(x =4) = </a:t>
            </a:r>
            <a:r>
              <a:rPr b="1" baseline="30000" lang="en" sz="1600">
                <a:solidFill>
                  <a:srgbClr val="000000"/>
                </a:solidFill>
                <a:latin typeface="Calibri"/>
                <a:ea typeface="Calibri"/>
                <a:cs typeface="Calibri"/>
                <a:sym typeface="Calibri"/>
              </a:rPr>
              <a:t>10</a:t>
            </a:r>
            <a:r>
              <a:rPr b="1" lang="en" sz="1600">
                <a:solidFill>
                  <a:srgbClr val="000000"/>
                </a:solidFill>
                <a:latin typeface="Calibri"/>
                <a:ea typeface="Calibri"/>
                <a:cs typeface="Calibri"/>
                <a:sym typeface="Calibri"/>
              </a:rPr>
              <a:t>C</a:t>
            </a:r>
            <a:r>
              <a:rPr b="1" baseline="-25000" lang="en" sz="1600">
                <a:solidFill>
                  <a:srgbClr val="000000"/>
                </a:solidFill>
                <a:latin typeface="Calibri"/>
                <a:ea typeface="Calibri"/>
                <a:cs typeface="Calibri"/>
                <a:sym typeface="Calibri"/>
              </a:rPr>
              <a:t>4</a:t>
            </a:r>
            <a:r>
              <a:rPr b="1" lang="en" sz="1600">
                <a:solidFill>
                  <a:srgbClr val="000000"/>
                </a:solidFill>
                <a:latin typeface="Calibri"/>
                <a:ea typeface="Calibri"/>
                <a:cs typeface="Calibri"/>
                <a:sym typeface="Calibri"/>
              </a:rPr>
              <a:t> p</a:t>
            </a:r>
            <a:r>
              <a:rPr b="1" baseline="30000" lang="en" sz="1600">
                <a:solidFill>
                  <a:srgbClr val="000000"/>
                </a:solidFill>
                <a:latin typeface="Calibri"/>
                <a:ea typeface="Calibri"/>
                <a:cs typeface="Calibri"/>
                <a:sym typeface="Calibri"/>
              </a:rPr>
              <a:t>4</a:t>
            </a:r>
            <a:r>
              <a:rPr b="1" lang="en" sz="1600">
                <a:solidFill>
                  <a:srgbClr val="000000"/>
                </a:solidFill>
                <a:latin typeface="Calibri"/>
                <a:ea typeface="Calibri"/>
                <a:cs typeface="Calibri"/>
                <a:sym typeface="Calibri"/>
              </a:rPr>
              <a:t> q</a:t>
            </a:r>
            <a:r>
              <a:rPr b="1" baseline="30000" lang="en" sz="1600">
                <a:solidFill>
                  <a:srgbClr val="000000"/>
                </a:solidFill>
                <a:latin typeface="Calibri"/>
                <a:ea typeface="Calibri"/>
                <a:cs typeface="Calibri"/>
                <a:sym typeface="Calibri"/>
              </a:rPr>
              <a:t>10-4</a:t>
            </a:r>
            <a:r>
              <a:rPr lang="en" sz="1600">
                <a:solidFill>
                  <a:srgbClr val="000000"/>
                </a:solidFill>
                <a:latin typeface="Calibri"/>
                <a:ea typeface="Calibri"/>
                <a:cs typeface="Calibri"/>
                <a:sym typeface="Calibri"/>
              </a:rPr>
              <a:t> = (10!/ (4!x 6!)) × (½)</a:t>
            </a:r>
            <a:r>
              <a:rPr baseline="30000" lang="en" sz="1600">
                <a:solidFill>
                  <a:srgbClr val="000000"/>
                </a:solidFill>
                <a:latin typeface="Calibri"/>
                <a:ea typeface="Calibri"/>
                <a:cs typeface="Calibri"/>
                <a:sym typeface="Calibri"/>
              </a:rPr>
              <a:t>4</a:t>
            </a:r>
            <a:r>
              <a:rPr lang="en" sz="1600">
                <a:solidFill>
                  <a:srgbClr val="000000"/>
                </a:solidFill>
                <a:latin typeface="Calibri"/>
                <a:ea typeface="Calibri"/>
                <a:cs typeface="Calibri"/>
                <a:sym typeface="Calibri"/>
              </a:rPr>
              <a:t>× (½)</a:t>
            </a:r>
            <a:r>
              <a:rPr baseline="30000" lang="en" sz="1600">
                <a:solidFill>
                  <a:srgbClr val="000000"/>
                </a:solidFill>
                <a:latin typeface="Calibri"/>
                <a:ea typeface="Calibri"/>
                <a:cs typeface="Calibri"/>
                <a:sym typeface="Calibri"/>
              </a:rPr>
              <a:t>6</a:t>
            </a:r>
            <a:endParaRPr sz="1000">
              <a:solidFill>
                <a:srgbClr val="000000"/>
              </a:solidFill>
              <a:latin typeface="Calibri"/>
              <a:ea typeface="Calibri"/>
              <a:cs typeface="Calibri"/>
              <a:sym typeface="Calibri"/>
            </a:endParaRPr>
          </a:p>
          <a:p>
            <a:pPr indent="0" lvl="0" marL="0" rtl="0" algn="l">
              <a:spcBef>
                <a:spcPts val="1200"/>
              </a:spcBef>
              <a:spcAft>
                <a:spcPts val="1200"/>
              </a:spcAft>
              <a:buNone/>
            </a:pPr>
            <a:r>
              <a:rPr lang="en" sz="1600">
                <a:solidFill>
                  <a:srgbClr val="000000"/>
                </a:solidFill>
                <a:latin typeface="Calibri"/>
                <a:ea typeface="Calibri"/>
                <a:cs typeface="Calibri"/>
                <a:sym typeface="Calibri"/>
              </a:rPr>
              <a:t>P(x =4) = 210*0.000976563 = </a:t>
            </a:r>
            <a:r>
              <a:rPr b="1" lang="en" sz="1600">
                <a:solidFill>
                  <a:srgbClr val="000000"/>
                </a:solidFill>
                <a:latin typeface="Calibri"/>
                <a:ea typeface="Calibri"/>
                <a:cs typeface="Calibri"/>
                <a:sym typeface="Calibri"/>
              </a:rPr>
              <a:t>0.205</a:t>
            </a:r>
            <a:endParaRPr b="1" sz="1000">
              <a:solidFill>
                <a:srgbClr val="000000"/>
              </a:solidFill>
              <a:latin typeface="Calibri"/>
              <a:ea typeface="Calibri"/>
              <a:cs typeface="Calibri"/>
              <a:sym typeface="Calibri"/>
            </a:endParaRPr>
          </a:p>
        </p:txBody>
      </p:sp>
      <p:sp>
        <p:nvSpPr>
          <p:cNvPr id="772" name="Google Shape;772;p75"/>
          <p:cNvSpPr txBox="1"/>
          <p:nvPr>
            <p:ph idx="1" type="body"/>
          </p:nvPr>
        </p:nvSpPr>
        <p:spPr>
          <a:xfrm>
            <a:off x="311700" y="923875"/>
            <a:ext cx="8487300" cy="82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a:t>
            </a:r>
            <a:r>
              <a:rPr lang="en" sz="1400">
                <a:solidFill>
                  <a:srgbClr val="000000"/>
                </a:solidFill>
                <a:latin typeface="Calibri"/>
                <a:ea typeface="Calibri"/>
                <a:cs typeface="Calibri"/>
                <a:sym typeface="Calibri"/>
              </a:rPr>
              <a:t> If a coin is tossed 10 times, use binomial find the probability of: (a) Exactly 4 heads (b) At least 7 heads.</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b="1" lang="en" sz="1400">
                <a:solidFill>
                  <a:srgbClr val="000000"/>
                </a:solidFill>
                <a:latin typeface="Calibri"/>
                <a:ea typeface="Calibri"/>
                <a:cs typeface="Calibri"/>
                <a:sym typeface="Calibri"/>
              </a:rPr>
              <a:t>Solution</a:t>
            </a:r>
            <a:r>
              <a:rPr lang="en" sz="1400">
                <a:solidFill>
                  <a:srgbClr val="000000"/>
                </a:solidFill>
                <a:latin typeface="Calibri"/>
                <a:ea typeface="Calibri"/>
                <a:cs typeface="Calibri"/>
                <a:sym typeface="Calibri"/>
              </a:rPr>
              <a:t> - No of trials = n = 10; Probability of head: p = 1/2 and probability of tail, q = 1/2</a:t>
            </a:r>
            <a:endParaRPr sz="1000">
              <a:solidFill>
                <a:srgbClr val="000000"/>
              </a:solidFill>
              <a:latin typeface="Calibri"/>
              <a:ea typeface="Calibri"/>
              <a:cs typeface="Calibri"/>
              <a:sym typeface="Calibri"/>
            </a:endParaRPr>
          </a:p>
        </p:txBody>
      </p:sp>
      <p:sp>
        <p:nvSpPr>
          <p:cNvPr id="773" name="Google Shape;773;p75"/>
          <p:cNvSpPr txBox="1"/>
          <p:nvPr>
            <p:ph idx="1" type="body"/>
          </p:nvPr>
        </p:nvSpPr>
        <p:spPr>
          <a:xfrm>
            <a:off x="4502700" y="1914475"/>
            <a:ext cx="4203600" cy="1821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Probability of exactly 7 or more heads:</a:t>
            </a:r>
            <a:endParaRPr b="1" sz="1400">
              <a:solidFill>
                <a:srgbClr val="000000"/>
              </a:solidFill>
              <a:latin typeface="Calibri"/>
              <a:ea typeface="Calibri"/>
              <a:cs typeface="Calibri"/>
              <a:sym typeface="Calibri"/>
            </a:endParaRPr>
          </a:p>
          <a:p>
            <a:pPr indent="0" lvl="0" marL="0" rtl="0" algn="l">
              <a:spcBef>
                <a:spcPts val="1200"/>
              </a:spcBef>
              <a:spcAft>
                <a:spcPts val="0"/>
              </a:spcAft>
              <a:buNone/>
            </a:pPr>
            <a:r>
              <a:rPr b="1" lang="en" sz="1600">
                <a:solidFill>
                  <a:srgbClr val="000000"/>
                </a:solidFill>
                <a:latin typeface="Calibri"/>
                <a:ea typeface="Calibri"/>
                <a:cs typeface="Calibri"/>
                <a:sym typeface="Calibri"/>
              </a:rPr>
              <a:t>P(</a:t>
            </a:r>
            <a:r>
              <a:rPr b="1" lang="en" sz="1600">
                <a:solidFill>
                  <a:srgbClr val="000000"/>
                </a:solidFill>
                <a:latin typeface="Calibri"/>
                <a:ea typeface="Calibri"/>
                <a:cs typeface="Calibri"/>
                <a:sym typeface="Calibri"/>
              </a:rPr>
              <a:t>X &gt;= 7) = </a:t>
            </a:r>
            <a:r>
              <a:rPr b="1" lang="en" sz="1600">
                <a:solidFill>
                  <a:srgbClr val="000000"/>
                </a:solidFill>
                <a:latin typeface="Calibri"/>
                <a:ea typeface="Calibri"/>
                <a:cs typeface="Calibri"/>
                <a:sym typeface="Calibri"/>
              </a:rPr>
              <a:t>P(x=7) + </a:t>
            </a:r>
            <a:r>
              <a:rPr b="1" lang="en" sz="1600">
                <a:solidFill>
                  <a:srgbClr val="000000"/>
                </a:solidFill>
                <a:latin typeface="Calibri"/>
                <a:ea typeface="Calibri"/>
                <a:cs typeface="Calibri"/>
                <a:sym typeface="Calibri"/>
              </a:rPr>
              <a:t>P(x=8) + P(x=9) + P(x=10)</a:t>
            </a:r>
            <a:endParaRPr b="1" sz="1600">
              <a:solidFill>
                <a:srgbClr val="000000"/>
              </a:solidFill>
              <a:latin typeface="Calibri"/>
              <a:ea typeface="Calibri"/>
              <a:cs typeface="Calibri"/>
              <a:sym typeface="Calibri"/>
            </a:endParaRPr>
          </a:p>
          <a:p>
            <a:pPr indent="0" lvl="0" marL="0" rtl="0" algn="l">
              <a:spcBef>
                <a:spcPts val="1200"/>
              </a:spcBef>
              <a:spcAft>
                <a:spcPts val="0"/>
              </a:spcAft>
              <a:buNone/>
            </a:pPr>
            <a:r>
              <a:rPr lang="en" sz="1600">
                <a:solidFill>
                  <a:srgbClr val="000000"/>
                </a:solidFill>
                <a:latin typeface="Calibri"/>
                <a:ea typeface="Calibri"/>
                <a:cs typeface="Calibri"/>
                <a:sym typeface="Calibri"/>
              </a:rPr>
              <a:t>Use  COMBIN in excel to get the value of )</a:t>
            </a:r>
            <a:endParaRPr sz="1600">
              <a:solidFill>
                <a:srgbClr val="000000"/>
              </a:solidFill>
              <a:latin typeface="Calibri"/>
              <a:ea typeface="Calibri"/>
              <a:cs typeface="Calibri"/>
              <a:sym typeface="Calibri"/>
            </a:endParaRPr>
          </a:p>
          <a:p>
            <a:pPr indent="0" lvl="0" marL="0" rtl="0" algn="l">
              <a:spcBef>
                <a:spcPts val="1200"/>
              </a:spcBef>
              <a:spcAft>
                <a:spcPts val="0"/>
              </a:spcAft>
              <a:buNone/>
            </a:pPr>
            <a:r>
              <a:rPr lang="en" sz="1600">
                <a:solidFill>
                  <a:srgbClr val="000000"/>
                </a:solidFill>
                <a:latin typeface="Calibri"/>
                <a:ea typeface="Calibri"/>
                <a:cs typeface="Calibri"/>
                <a:sym typeface="Calibri"/>
              </a:rPr>
              <a:t>= (</a:t>
            </a:r>
            <a:r>
              <a:rPr b="1" baseline="30000" lang="en" sz="1600">
                <a:solidFill>
                  <a:srgbClr val="000000"/>
                </a:solidFill>
                <a:latin typeface="Calibri"/>
                <a:ea typeface="Calibri"/>
                <a:cs typeface="Calibri"/>
                <a:sym typeface="Calibri"/>
              </a:rPr>
              <a:t>10</a:t>
            </a:r>
            <a:r>
              <a:rPr b="1" lang="en" sz="1600">
                <a:solidFill>
                  <a:srgbClr val="000000"/>
                </a:solidFill>
                <a:latin typeface="Calibri"/>
                <a:ea typeface="Calibri"/>
                <a:cs typeface="Calibri"/>
                <a:sym typeface="Calibri"/>
              </a:rPr>
              <a:t>C</a:t>
            </a:r>
            <a:r>
              <a:rPr b="1" baseline="-25000" lang="en" sz="1600">
                <a:solidFill>
                  <a:srgbClr val="000000"/>
                </a:solidFill>
                <a:latin typeface="Calibri"/>
                <a:ea typeface="Calibri"/>
                <a:cs typeface="Calibri"/>
                <a:sym typeface="Calibri"/>
              </a:rPr>
              <a:t>7</a:t>
            </a:r>
            <a:r>
              <a:rPr lang="en" sz="1600">
                <a:solidFill>
                  <a:srgbClr val="000000"/>
                </a:solidFill>
                <a:latin typeface="Calibri"/>
                <a:ea typeface="Calibri"/>
                <a:cs typeface="Calibri"/>
                <a:sym typeface="Calibri"/>
              </a:rPr>
              <a:t>+</a:t>
            </a:r>
            <a:r>
              <a:rPr b="1" baseline="30000" lang="en" sz="1600">
                <a:solidFill>
                  <a:srgbClr val="000000"/>
                </a:solidFill>
                <a:latin typeface="Calibri"/>
                <a:ea typeface="Calibri"/>
                <a:cs typeface="Calibri"/>
                <a:sym typeface="Calibri"/>
              </a:rPr>
              <a:t>10</a:t>
            </a:r>
            <a:r>
              <a:rPr b="1" lang="en" sz="1600">
                <a:solidFill>
                  <a:srgbClr val="000000"/>
                </a:solidFill>
                <a:latin typeface="Calibri"/>
                <a:ea typeface="Calibri"/>
                <a:cs typeface="Calibri"/>
                <a:sym typeface="Calibri"/>
              </a:rPr>
              <a:t>C</a:t>
            </a:r>
            <a:r>
              <a:rPr b="1" baseline="-25000" lang="en" sz="1600">
                <a:solidFill>
                  <a:srgbClr val="000000"/>
                </a:solidFill>
                <a:latin typeface="Calibri"/>
                <a:ea typeface="Calibri"/>
                <a:cs typeface="Calibri"/>
                <a:sym typeface="Calibri"/>
              </a:rPr>
              <a:t>8</a:t>
            </a:r>
            <a:r>
              <a:rPr lang="en" sz="1600">
                <a:solidFill>
                  <a:srgbClr val="000000"/>
                </a:solidFill>
                <a:latin typeface="Calibri"/>
                <a:ea typeface="Calibri"/>
                <a:cs typeface="Calibri"/>
                <a:sym typeface="Calibri"/>
              </a:rPr>
              <a:t>+</a:t>
            </a:r>
            <a:r>
              <a:rPr b="1" baseline="30000" lang="en" sz="1600">
                <a:solidFill>
                  <a:srgbClr val="000000"/>
                </a:solidFill>
                <a:latin typeface="Calibri"/>
                <a:ea typeface="Calibri"/>
                <a:cs typeface="Calibri"/>
                <a:sym typeface="Calibri"/>
              </a:rPr>
              <a:t>10</a:t>
            </a:r>
            <a:r>
              <a:rPr b="1" lang="en" sz="1600">
                <a:solidFill>
                  <a:srgbClr val="000000"/>
                </a:solidFill>
                <a:latin typeface="Calibri"/>
                <a:ea typeface="Calibri"/>
                <a:cs typeface="Calibri"/>
                <a:sym typeface="Calibri"/>
              </a:rPr>
              <a:t>C</a:t>
            </a:r>
            <a:r>
              <a:rPr b="1" baseline="-25000" lang="en" sz="1600">
                <a:solidFill>
                  <a:srgbClr val="000000"/>
                </a:solidFill>
                <a:latin typeface="Calibri"/>
                <a:ea typeface="Calibri"/>
                <a:cs typeface="Calibri"/>
                <a:sym typeface="Calibri"/>
              </a:rPr>
              <a:t>9</a:t>
            </a:r>
            <a:r>
              <a:rPr lang="en" sz="1600">
                <a:solidFill>
                  <a:srgbClr val="000000"/>
                </a:solidFill>
                <a:latin typeface="Calibri"/>
                <a:ea typeface="Calibri"/>
                <a:cs typeface="Calibri"/>
                <a:sym typeface="Calibri"/>
              </a:rPr>
              <a:t>+</a:t>
            </a:r>
            <a:r>
              <a:rPr b="1" baseline="30000" lang="en" sz="1600">
                <a:solidFill>
                  <a:srgbClr val="000000"/>
                </a:solidFill>
                <a:latin typeface="Calibri"/>
                <a:ea typeface="Calibri"/>
                <a:cs typeface="Calibri"/>
                <a:sym typeface="Calibri"/>
              </a:rPr>
              <a:t>10</a:t>
            </a:r>
            <a:r>
              <a:rPr b="1" lang="en" sz="1600">
                <a:solidFill>
                  <a:srgbClr val="000000"/>
                </a:solidFill>
                <a:latin typeface="Calibri"/>
                <a:ea typeface="Calibri"/>
                <a:cs typeface="Calibri"/>
                <a:sym typeface="Calibri"/>
              </a:rPr>
              <a:t>C</a:t>
            </a:r>
            <a:r>
              <a:rPr b="1" baseline="-25000" lang="en" sz="1600">
                <a:solidFill>
                  <a:srgbClr val="000000"/>
                </a:solidFill>
                <a:latin typeface="Calibri"/>
                <a:ea typeface="Calibri"/>
                <a:cs typeface="Calibri"/>
                <a:sym typeface="Calibri"/>
              </a:rPr>
              <a:t>10</a:t>
            </a:r>
            <a:r>
              <a:rPr lang="en" sz="1600">
                <a:solidFill>
                  <a:srgbClr val="000000"/>
                </a:solidFill>
                <a:latin typeface="Calibri"/>
                <a:ea typeface="Calibri"/>
                <a:cs typeface="Calibri"/>
                <a:sym typeface="Calibri"/>
              </a:rPr>
              <a:t>)*(2)</a:t>
            </a:r>
            <a:r>
              <a:rPr b="1" baseline="30000" lang="en" sz="1600">
                <a:solidFill>
                  <a:srgbClr val="000000"/>
                </a:solidFill>
                <a:latin typeface="Calibri"/>
                <a:ea typeface="Calibri"/>
                <a:cs typeface="Calibri"/>
                <a:sym typeface="Calibri"/>
              </a:rPr>
              <a:t>10</a:t>
            </a:r>
            <a:endParaRPr b="1" baseline="30000" sz="1600">
              <a:solidFill>
                <a:srgbClr val="000000"/>
              </a:solidFill>
              <a:latin typeface="Calibri"/>
              <a:ea typeface="Calibri"/>
              <a:cs typeface="Calibri"/>
              <a:sym typeface="Calibri"/>
            </a:endParaRPr>
          </a:p>
          <a:p>
            <a:pPr indent="0" lvl="0" marL="0" rtl="0" algn="l">
              <a:spcBef>
                <a:spcPts val="1200"/>
              </a:spcBef>
              <a:spcAft>
                <a:spcPts val="1200"/>
              </a:spcAft>
              <a:buNone/>
            </a:pPr>
            <a:r>
              <a:rPr lang="en" sz="1600">
                <a:solidFill>
                  <a:srgbClr val="000000"/>
                </a:solidFill>
                <a:latin typeface="Calibri"/>
                <a:ea typeface="Calibri"/>
                <a:cs typeface="Calibri"/>
                <a:sym typeface="Calibri"/>
              </a:rPr>
              <a:t>= 0.1171875 + 0.043945313 + 0.009765625 + 0.000976563= </a:t>
            </a:r>
            <a:r>
              <a:rPr b="1" lang="en" sz="1600">
                <a:solidFill>
                  <a:srgbClr val="000000"/>
                </a:solidFill>
                <a:latin typeface="Calibri"/>
                <a:ea typeface="Calibri"/>
                <a:cs typeface="Calibri"/>
                <a:sym typeface="Calibri"/>
              </a:rPr>
              <a:t>0.171875</a:t>
            </a:r>
            <a:endParaRPr b="1" sz="1600">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6"/>
          <p:cNvSpPr/>
          <p:nvPr/>
        </p:nvSpPr>
        <p:spPr>
          <a:xfrm>
            <a:off x="178950" y="740900"/>
            <a:ext cx="5446800" cy="42675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txBox="1"/>
          <p:nvPr>
            <p:ph idx="1" type="body"/>
          </p:nvPr>
        </p:nvSpPr>
        <p:spPr>
          <a:xfrm>
            <a:off x="159300" y="771475"/>
            <a:ext cx="5446800" cy="437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Poisson distribution is a discrete distribution function that is useful for </a:t>
            </a:r>
            <a:r>
              <a:rPr b="1" lang="en" sz="1400">
                <a:solidFill>
                  <a:srgbClr val="000000"/>
                </a:solidFill>
                <a:latin typeface="Calibri"/>
                <a:ea typeface="Calibri"/>
                <a:cs typeface="Calibri"/>
                <a:sym typeface="Calibri"/>
              </a:rPr>
              <a:t>characterizing events with very low probabilities of occurrence within some definite time or space.</a:t>
            </a:r>
            <a:r>
              <a:rPr lang="en" sz="1400">
                <a:solidFill>
                  <a:srgbClr val="000000"/>
                </a:solidFill>
                <a:latin typeface="Calibri"/>
                <a:ea typeface="Calibri"/>
                <a:cs typeface="Calibri"/>
                <a:sym typeface="Calibri"/>
              </a:rPr>
              <a:t> It is applicable in events that have a large number of rare and independent possible events. I</a:t>
            </a:r>
            <a:r>
              <a:rPr lang="en" sz="1400">
                <a:solidFill>
                  <a:srgbClr val="000000"/>
                </a:solidFill>
                <a:latin typeface="Calibri"/>
                <a:ea typeface="Calibri"/>
                <a:cs typeface="Calibri"/>
                <a:sym typeface="Calibri"/>
              </a:rPr>
              <a:t>t is used to estimate how many times an event is likely to occur within the given period of time.  Some examples of Poisson Distribution are - </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lang="en" sz="1400">
                <a:solidFill>
                  <a:srgbClr val="000000"/>
                </a:solidFill>
                <a:latin typeface="Calibri"/>
                <a:ea typeface="Calibri"/>
                <a:cs typeface="Calibri"/>
                <a:sym typeface="Calibri"/>
              </a:rPr>
              <a:t>a) On a toll, a car arrives at a mean rate of 10 per min. What is the probability of arrival of 50 cars in 1 minute. </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lang="en" sz="1400">
                <a:solidFill>
                  <a:srgbClr val="000000"/>
                </a:solidFill>
                <a:latin typeface="Calibri"/>
                <a:ea typeface="Calibri"/>
                <a:cs typeface="Calibri"/>
                <a:sym typeface="Calibri"/>
              </a:rPr>
              <a:t>b) 2% of the phones manufactured by Samsung are defective, what is the probability that 10 phones turn defective in a sample of 200. </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lang="en" sz="1400">
                <a:solidFill>
                  <a:srgbClr val="000000"/>
                </a:solidFill>
                <a:latin typeface="Calibri"/>
                <a:ea typeface="Calibri"/>
                <a:cs typeface="Calibri"/>
                <a:sym typeface="Calibri"/>
              </a:rPr>
              <a:t>c) Mc’donalds restaurant has 200 customers coming every evening. What is the probability that on a day 400 customers turn up</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lang="en" sz="1400">
                <a:solidFill>
                  <a:srgbClr val="000000"/>
                </a:solidFill>
                <a:latin typeface="Calibri"/>
                <a:ea typeface="Calibri"/>
                <a:cs typeface="Calibri"/>
                <a:sym typeface="Calibri"/>
              </a:rPr>
              <a:t>It is used under the condition when - the </a:t>
            </a:r>
            <a:r>
              <a:rPr b="1" lang="en" sz="1400">
                <a:solidFill>
                  <a:srgbClr val="000000"/>
                </a:solidFill>
                <a:latin typeface="Calibri"/>
                <a:ea typeface="Calibri"/>
                <a:cs typeface="Calibri"/>
                <a:sym typeface="Calibri"/>
              </a:rPr>
              <a:t>no. of trails ‘n’ tends to infinity</a:t>
            </a:r>
            <a:r>
              <a:rPr lang="en" sz="1400">
                <a:solidFill>
                  <a:srgbClr val="000000"/>
                </a:solidFill>
                <a:latin typeface="Calibri"/>
                <a:ea typeface="Calibri"/>
                <a:cs typeface="Calibri"/>
                <a:sym typeface="Calibri"/>
              </a:rPr>
              <a:t> the probability of </a:t>
            </a:r>
            <a:r>
              <a:rPr b="1" lang="en" sz="1400">
                <a:solidFill>
                  <a:srgbClr val="000000"/>
                </a:solidFill>
                <a:latin typeface="Calibri"/>
                <a:ea typeface="Calibri"/>
                <a:cs typeface="Calibri"/>
                <a:sym typeface="Calibri"/>
              </a:rPr>
              <a:t>Success ‘p’ tends to zero. </a:t>
            </a:r>
            <a:endParaRPr b="1" sz="1400">
              <a:solidFill>
                <a:srgbClr val="000000"/>
              </a:solidFill>
              <a:latin typeface="Calibri"/>
              <a:ea typeface="Calibri"/>
              <a:cs typeface="Calibri"/>
              <a:sym typeface="Calibri"/>
            </a:endParaRPr>
          </a:p>
          <a:p>
            <a:pPr indent="0" lvl="0" marL="0" rtl="0" algn="l">
              <a:spcBef>
                <a:spcPts val="1200"/>
              </a:spcBef>
              <a:spcAft>
                <a:spcPts val="1200"/>
              </a:spcAft>
              <a:buNone/>
            </a:pPr>
            <a:r>
              <a:rPr lang="en" sz="1400">
                <a:solidFill>
                  <a:srgbClr val="000000"/>
                </a:solidFill>
                <a:latin typeface="Calibri"/>
                <a:ea typeface="Calibri"/>
                <a:cs typeface="Calibri"/>
                <a:sym typeface="Calibri"/>
              </a:rPr>
              <a:t>Thus np = 1 i.e. a finite number.</a:t>
            </a:r>
            <a:endParaRPr sz="1400">
              <a:solidFill>
                <a:srgbClr val="000000"/>
              </a:solidFill>
              <a:latin typeface="Calibri"/>
              <a:ea typeface="Calibri"/>
              <a:cs typeface="Calibri"/>
              <a:sym typeface="Calibri"/>
            </a:endParaRPr>
          </a:p>
        </p:txBody>
      </p:sp>
      <p:sp>
        <p:nvSpPr>
          <p:cNvPr id="780" name="Google Shape;780;p76"/>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81" name="Google Shape;781;p76"/>
          <p:cNvSpPr txBox="1"/>
          <p:nvPr>
            <p:ph type="title"/>
          </p:nvPr>
        </p:nvSpPr>
        <p:spPr>
          <a:xfrm>
            <a:off x="83100" y="64025"/>
            <a:ext cx="3019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Poisson</a:t>
            </a:r>
            <a:r>
              <a:rPr b="0" lang="en" sz="2400">
                <a:solidFill>
                  <a:srgbClr val="000000"/>
                </a:solidFill>
                <a:latin typeface="Roboto"/>
                <a:ea typeface="Roboto"/>
                <a:cs typeface="Roboto"/>
                <a:sym typeface="Roboto"/>
              </a:rPr>
              <a:t> Distribution</a:t>
            </a:r>
            <a:endParaRPr b="0" sz="2400">
              <a:solidFill>
                <a:srgbClr val="000000"/>
              </a:solidFill>
              <a:latin typeface="Roboto"/>
              <a:ea typeface="Roboto"/>
              <a:cs typeface="Roboto"/>
              <a:sym typeface="Roboto"/>
            </a:endParaRPr>
          </a:p>
        </p:txBody>
      </p:sp>
      <p:pic>
        <p:nvPicPr>
          <p:cNvPr id="782" name="Google Shape;782;p76"/>
          <p:cNvPicPr preferRelativeResize="0"/>
          <p:nvPr/>
        </p:nvPicPr>
        <p:blipFill rotWithShape="1">
          <a:blip r:embed="rId3">
            <a:alphaModFix/>
          </a:blip>
          <a:srcRect b="4278" l="7525" r="11724" t="0"/>
          <a:stretch/>
        </p:blipFill>
        <p:spPr>
          <a:xfrm>
            <a:off x="5883000" y="1765694"/>
            <a:ext cx="3108550" cy="2072705"/>
          </a:xfrm>
          <a:prstGeom prst="rect">
            <a:avLst/>
          </a:prstGeom>
          <a:noFill/>
          <a:ln>
            <a:noFill/>
          </a:ln>
        </p:spPr>
      </p:pic>
      <p:sp>
        <p:nvSpPr>
          <p:cNvPr id="783" name="Google Shape;783;p76"/>
          <p:cNvSpPr txBox="1"/>
          <p:nvPr>
            <p:ph idx="1" type="body"/>
          </p:nvPr>
        </p:nvSpPr>
        <p:spPr>
          <a:xfrm>
            <a:off x="6102900" y="3791300"/>
            <a:ext cx="2895300" cy="43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rgbClr val="000000"/>
                </a:solidFill>
                <a:latin typeface="Calibri"/>
                <a:ea typeface="Calibri"/>
                <a:cs typeface="Calibri"/>
                <a:sym typeface="Calibri"/>
              </a:rPr>
              <a:t>Occurence of variable/ unit of time </a:t>
            </a:r>
            <a:endParaRPr b="1" sz="1200">
              <a:solidFill>
                <a:srgbClr val="000000"/>
              </a:solidFill>
              <a:latin typeface="Calibri"/>
              <a:ea typeface="Calibri"/>
              <a:cs typeface="Calibri"/>
              <a:sym typeface="Calibri"/>
            </a:endParaRPr>
          </a:p>
        </p:txBody>
      </p:sp>
      <p:sp>
        <p:nvSpPr>
          <p:cNvPr id="784" name="Google Shape;784;p76"/>
          <p:cNvSpPr txBox="1"/>
          <p:nvPr>
            <p:ph idx="1" type="body"/>
          </p:nvPr>
        </p:nvSpPr>
        <p:spPr>
          <a:xfrm rot="-5400000">
            <a:off x="4938300" y="2626700"/>
            <a:ext cx="1871700" cy="43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935"/>
              <a:buNone/>
            </a:pPr>
            <a:r>
              <a:rPr b="1" lang="en" sz="1090">
                <a:solidFill>
                  <a:srgbClr val="000000"/>
                </a:solidFill>
                <a:latin typeface="Calibri"/>
                <a:ea typeface="Calibri"/>
                <a:cs typeface="Calibri"/>
                <a:sym typeface="Calibri"/>
              </a:rPr>
              <a:t>Probability of the </a:t>
            </a:r>
            <a:r>
              <a:rPr b="1" lang="en" sz="1090">
                <a:solidFill>
                  <a:srgbClr val="000000"/>
                </a:solidFill>
                <a:latin typeface="Calibri"/>
                <a:ea typeface="Calibri"/>
                <a:cs typeface="Calibri"/>
                <a:sym typeface="Calibri"/>
              </a:rPr>
              <a:t>occurrence</a:t>
            </a:r>
            <a:endParaRPr b="1" sz="1090">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7"/>
          <p:cNvSpPr/>
          <p:nvPr/>
        </p:nvSpPr>
        <p:spPr>
          <a:xfrm>
            <a:off x="178950" y="740900"/>
            <a:ext cx="5088900" cy="40680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791" name="Google Shape;791;p77"/>
          <p:cNvSpPr txBox="1"/>
          <p:nvPr>
            <p:ph type="title"/>
          </p:nvPr>
        </p:nvSpPr>
        <p:spPr>
          <a:xfrm>
            <a:off x="83100" y="64025"/>
            <a:ext cx="3019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Poisson</a:t>
            </a:r>
            <a:r>
              <a:rPr b="0" lang="en" sz="2400">
                <a:solidFill>
                  <a:srgbClr val="000000"/>
                </a:solidFill>
                <a:latin typeface="Roboto"/>
                <a:ea typeface="Roboto"/>
                <a:cs typeface="Roboto"/>
                <a:sym typeface="Roboto"/>
              </a:rPr>
              <a:t> Distribution</a:t>
            </a:r>
            <a:endParaRPr b="0" sz="2400">
              <a:solidFill>
                <a:srgbClr val="000000"/>
              </a:solidFill>
              <a:latin typeface="Roboto"/>
              <a:ea typeface="Roboto"/>
              <a:cs typeface="Roboto"/>
              <a:sym typeface="Roboto"/>
            </a:endParaRPr>
          </a:p>
        </p:txBody>
      </p:sp>
      <p:sp>
        <p:nvSpPr>
          <p:cNvPr id="792" name="Google Shape;792;p77"/>
          <p:cNvSpPr txBox="1"/>
          <p:nvPr>
            <p:ph idx="1" type="body"/>
          </p:nvPr>
        </p:nvSpPr>
        <p:spPr>
          <a:xfrm>
            <a:off x="235500" y="819500"/>
            <a:ext cx="5395800" cy="1598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Properties of Poisson Distribution -</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Events are independent and occur at random</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number of trails is infinitely large</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variable of interest has a discrete outcome</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Mean = Variance = λ</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np = λ is finite, where λ is constant</a:t>
            </a:r>
            <a:endParaRPr sz="1400">
              <a:solidFill>
                <a:srgbClr val="000000"/>
              </a:solidFill>
              <a:latin typeface="Calibri"/>
              <a:ea typeface="Calibri"/>
              <a:cs typeface="Calibri"/>
              <a:sym typeface="Calibri"/>
            </a:endParaRPr>
          </a:p>
        </p:txBody>
      </p:sp>
      <p:pic>
        <p:nvPicPr>
          <p:cNvPr id="793" name="Google Shape;793;p77"/>
          <p:cNvPicPr preferRelativeResize="0"/>
          <p:nvPr/>
        </p:nvPicPr>
        <p:blipFill>
          <a:blip r:embed="rId3">
            <a:alphaModFix/>
          </a:blip>
          <a:stretch>
            <a:fillRect/>
          </a:stretch>
        </p:blipFill>
        <p:spPr>
          <a:xfrm>
            <a:off x="5326425" y="1151901"/>
            <a:ext cx="3638474" cy="1507476"/>
          </a:xfrm>
          <a:prstGeom prst="rect">
            <a:avLst/>
          </a:prstGeom>
          <a:noFill/>
          <a:ln>
            <a:noFill/>
          </a:ln>
        </p:spPr>
      </p:pic>
      <p:sp>
        <p:nvSpPr>
          <p:cNvPr id="794" name="Google Shape;794;p77"/>
          <p:cNvSpPr txBox="1"/>
          <p:nvPr>
            <p:ph idx="1" type="body"/>
          </p:nvPr>
        </p:nvSpPr>
        <p:spPr>
          <a:xfrm>
            <a:off x="235500" y="2724500"/>
            <a:ext cx="4924800" cy="195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Applications</a:t>
            </a:r>
            <a:r>
              <a:rPr b="1" lang="en" sz="1400">
                <a:solidFill>
                  <a:srgbClr val="000000"/>
                </a:solidFill>
                <a:latin typeface="Calibri"/>
                <a:ea typeface="Calibri"/>
                <a:cs typeface="Calibri"/>
                <a:sym typeface="Calibri"/>
              </a:rPr>
              <a:t> of Poisson Distribution -</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defects of a finished product</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deaths in a country by any disease or natural calamity</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infected plants in the field</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bacteria in the organisms or the radioactive decay in atoms</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Calculate the waiting time between the events.</a:t>
            </a:r>
            <a:endParaRPr sz="1400">
              <a:solidFill>
                <a:srgbClr val="000000"/>
              </a:solidFill>
              <a:latin typeface="Calibri"/>
              <a:ea typeface="Calibri"/>
              <a:cs typeface="Calibri"/>
              <a:sym typeface="Calibri"/>
            </a:endParaRPr>
          </a:p>
        </p:txBody>
      </p:sp>
      <p:sp>
        <p:nvSpPr>
          <p:cNvPr id="795" name="Google Shape;795;p77"/>
          <p:cNvSpPr txBox="1"/>
          <p:nvPr>
            <p:ph idx="1" type="body"/>
          </p:nvPr>
        </p:nvSpPr>
        <p:spPr>
          <a:xfrm>
            <a:off x="5464300" y="2721525"/>
            <a:ext cx="3019800" cy="195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Where - </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b="1" lang="en" sz="1400">
                <a:solidFill>
                  <a:srgbClr val="000000"/>
                </a:solidFill>
                <a:latin typeface="Calibri"/>
                <a:ea typeface="Calibri"/>
                <a:cs typeface="Calibri"/>
                <a:sym typeface="Calibri"/>
              </a:rPr>
              <a:t>λ</a:t>
            </a:r>
            <a:r>
              <a:rPr lang="en" sz="1400">
                <a:solidFill>
                  <a:srgbClr val="000000"/>
                </a:solidFill>
                <a:latin typeface="Calibri"/>
                <a:ea typeface="Calibri"/>
                <a:cs typeface="Calibri"/>
                <a:sym typeface="Calibri"/>
              </a:rPr>
              <a:t> - is the average number of times an event occurs</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lang="en" sz="1400">
                <a:solidFill>
                  <a:srgbClr val="000000"/>
                </a:solidFill>
                <a:latin typeface="Calibri"/>
                <a:ea typeface="Calibri"/>
                <a:cs typeface="Calibri"/>
                <a:sym typeface="Calibri"/>
              </a:rPr>
              <a:t>e -  is Euler’s constant (approximately 2.718)</a:t>
            </a:r>
            <a:endParaRPr sz="14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8"/>
          <p:cNvSpPr txBox="1"/>
          <p:nvPr>
            <p:ph type="title"/>
          </p:nvPr>
        </p:nvSpPr>
        <p:spPr>
          <a:xfrm>
            <a:off x="83100" y="64025"/>
            <a:ext cx="52572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Poisson</a:t>
            </a:r>
            <a:r>
              <a:rPr b="0" lang="en" sz="2400">
                <a:solidFill>
                  <a:srgbClr val="000000"/>
                </a:solidFill>
                <a:latin typeface="Roboto"/>
                <a:ea typeface="Roboto"/>
                <a:cs typeface="Roboto"/>
                <a:sym typeface="Roboto"/>
              </a:rPr>
              <a:t> Distribution - Example</a:t>
            </a:r>
            <a:endParaRPr b="0" sz="2400">
              <a:solidFill>
                <a:srgbClr val="000000"/>
              </a:solidFill>
              <a:latin typeface="Roboto"/>
              <a:ea typeface="Roboto"/>
              <a:cs typeface="Roboto"/>
              <a:sym typeface="Roboto"/>
            </a:endParaRPr>
          </a:p>
        </p:txBody>
      </p:sp>
      <p:sp>
        <p:nvSpPr>
          <p:cNvPr id="801" name="Google Shape;801;p78"/>
          <p:cNvSpPr/>
          <p:nvPr/>
        </p:nvSpPr>
        <p:spPr>
          <a:xfrm>
            <a:off x="7637650" y="221700"/>
            <a:ext cx="1506300" cy="43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02" name="Google Shape;802;p78"/>
          <p:cNvSpPr/>
          <p:nvPr/>
        </p:nvSpPr>
        <p:spPr>
          <a:xfrm>
            <a:off x="201575" y="1001750"/>
            <a:ext cx="8690100" cy="31305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8"/>
          <p:cNvSpPr txBox="1"/>
          <p:nvPr>
            <p:ph idx="1" type="body"/>
          </p:nvPr>
        </p:nvSpPr>
        <p:spPr>
          <a:xfrm>
            <a:off x="311700" y="1152475"/>
            <a:ext cx="8487300" cy="2672100"/>
          </a:xfrm>
          <a:prstGeom prst="rect">
            <a:avLst/>
          </a:prstGeom>
          <a:noFill/>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 On a toll, a car arrives at a mean rate of 10 per min. What is the probability of arrival of 15 cars in 1 minute.</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b="1" lang="en" sz="1400">
                <a:solidFill>
                  <a:srgbClr val="000000"/>
                </a:solidFill>
                <a:latin typeface="Calibri"/>
                <a:ea typeface="Calibri"/>
                <a:cs typeface="Calibri"/>
                <a:sym typeface="Calibri"/>
              </a:rPr>
              <a:t>Mean = λ = 10. Use </a:t>
            </a:r>
            <a:r>
              <a:rPr b="1" lang="en" sz="1400">
                <a:solidFill>
                  <a:srgbClr val="0000FF"/>
                </a:solidFill>
                <a:latin typeface="Calibri"/>
                <a:ea typeface="Calibri"/>
                <a:cs typeface="Calibri"/>
                <a:sym typeface="Calibri"/>
              </a:rPr>
              <a:t>=POISSON.DIST(15,10,FALSE) </a:t>
            </a:r>
            <a:r>
              <a:rPr b="1" lang="en" sz="1400">
                <a:solidFill>
                  <a:srgbClr val="000000"/>
                </a:solidFill>
                <a:latin typeface="Calibri"/>
                <a:ea typeface="Calibri"/>
                <a:cs typeface="Calibri"/>
                <a:sym typeface="Calibri"/>
              </a:rPr>
              <a:t>in excel. Answer = 0.034718</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2% of the phones manufactured by Samsung are defective, what is the probability that 8 phones turn defective in a sample of 200.</a:t>
            </a:r>
            <a:endParaRPr sz="1400">
              <a:solidFill>
                <a:srgbClr val="000000"/>
              </a:solidFill>
              <a:latin typeface="Calibri"/>
              <a:ea typeface="Calibri"/>
              <a:cs typeface="Calibri"/>
              <a:sym typeface="Calibri"/>
            </a:endParaRPr>
          </a:p>
          <a:p>
            <a:pPr indent="0" lvl="0" marL="0" rtl="0" algn="l">
              <a:spcBef>
                <a:spcPts val="1200"/>
              </a:spcBef>
              <a:spcAft>
                <a:spcPts val="0"/>
              </a:spcAft>
              <a:buNone/>
            </a:pPr>
            <a:r>
              <a:rPr b="1" lang="en" sz="1400">
                <a:solidFill>
                  <a:srgbClr val="000000"/>
                </a:solidFill>
                <a:latin typeface="Calibri"/>
                <a:ea typeface="Calibri"/>
                <a:cs typeface="Calibri"/>
                <a:sym typeface="Calibri"/>
              </a:rPr>
              <a:t>Mean = λ = 2%. Use </a:t>
            </a:r>
            <a:r>
              <a:rPr b="1" lang="en" sz="1400">
                <a:solidFill>
                  <a:srgbClr val="0000FF"/>
                </a:solidFill>
                <a:latin typeface="Calibri"/>
                <a:ea typeface="Calibri"/>
                <a:cs typeface="Calibri"/>
                <a:sym typeface="Calibri"/>
              </a:rPr>
              <a:t>=POISSON.DIST(4,2,FALSE) </a:t>
            </a:r>
            <a:r>
              <a:rPr b="1" lang="en" sz="1400">
                <a:solidFill>
                  <a:srgbClr val="000000"/>
                </a:solidFill>
                <a:latin typeface="Calibri"/>
                <a:ea typeface="Calibri"/>
                <a:cs typeface="Calibri"/>
                <a:sym typeface="Calibri"/>
              </a:rPr>
              <a:t>in excel. Answer = 0.090224</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Mc’donalds restaurant has 200 customers coming every evening. What is the probability that on a day 220 customers turn up?</a:t>
            </a:r>
            <a:endParaRPr sz="1400">
              <a:solidFill>
                <a:srgbClr val="000000"/>
              </a:solidFill>
              <a:latin typeface="Calibri"/>
              <a:ea typeface="Calibri"/>
              <a:cs typeface="Calibri"/>
              <a:sym typeface="Calibri"/>
            </a:endParaRPr>
          </a:p>
          <a:p>
            <a:pPr indent="0" lvl="0" marL="0" rtl="0" algn="l">
              <a:spcBef>
                <a:spcPts val="1200"/>
              </a:spcBef>
              <a:spcAft>
                <a:spcPts val="1200"/>
              </a:spcAft>
              <a:buNone/>
            </a:pPr>
            <a:r>
              <a:rPr b="1" lang="en" sz="1400">
                <a:solidFill>
                  <a:srgbClr val="000000"/>
                </a:solidFill>
                <a:latin typeface="Calibri"/>
                <a:ea typeface="Calibri"/>
                <a:cs typeface="Calibri"/>
                <a:sym typeface="Calibri"/>
              </a:rPr>
              <a:t>Mean = λ = 200. Use </a:t>
            </a:r>
            <a:r>
              <a:rPr b="1" lang="en" sz="1400">
                <a:solidFill>
                  <a:srgbClr val="0000FF"/>
                </a:solidFill>
                <a:latin typeface="Calibri"/>
                <a:ea typeface="Calibri"/>
                <a:cs typeface="Calibri"/>
                <a:sym typeface="Calibri"/>
              </a:rPr>
              <a:t>=POISSON.DIST(220,200,FALSE) </a:t>
            </a:r>
            <a:r>
              <a:rPr b="1" lang="en" sz="1400">
                <a:solidFill>
                  <a:srgbClr val="000000"/>
                </a:solidFill>
                <a:latin typeface="Calibri"/>
                <a:ea typeface="Calibri"/>
                <a:cs typeface="Calibri"/>
                <a:sym typeface="Calibri"/>
              </a:rPr>
              <a:t>in excel. Answer = 0.01021</a:t>
            </a:r>
            <a:endParaRPr sz="1400">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9"/>
          <p:cNvSpPr/>
          <p:nvPr/>
        </p:nvSpPr>
        <p:spPr>
          <a:xfrm>
            <a:off x="178950" y="740900"/>
            <a:ext cx="8865900" cy="12429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9"/>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10" name="Google Shape;810;p79"/>
          <p:cNvSpPr txBox="1"/>
          <p:nvPr>
            <p:ph type="title"/>
          </p:nvPr>
        </p:nvSpPr>
        <p:spPr>
          <a:xfrm>
            <a:off x="83100" y="64025"/>
            <a:ext cx="5446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The Normal</a:t>
            </a:r>
            <a:r>
              <a:rPr b="0" lang="en" sz="2400">
                <a:solidFill>
                  <a:srgbClr val="000000"/>
                </a:solidFill>
                <a:latin typeface="Roboto"/>
                <a:ea typeface="Roboto"/>
                <a:cs typeface="Roboto"/>
                <a:sym typeface="Roboto"/>
              </a:rPr>
              <a:t> Distribution</a:t>
            </a:r>
            <a:endParaRPr b="0" sz="2400">
              <a:solidFill>
                <a:srgbClr val="000000"/>
              </a:solidFill>
              <a:latin typeface="Roboto"/>
              <a:ea typeface="Roboto"/>
              <a:cs typeface="Roboto"/>
              <a:sym typeface="Roboto"/>
            </a:endParaRPr>
          </a:p>
        </p:txBody>
      </p:sp>
      <p:sp>
        <p:nvSpPr>
          <p:cNvPr id="811" name="Google Shape;811;p79"/>
          <p:cNvSpPr txBox="1"/>
          <p:nvPr>
            <p:ph idx="1" type="body"/>
          </p:nvPr>
        </p:nvSpPr>
        <p:spPr>
          <a:xfrm>
            <a:off x="159300" y="771475"/>
            <a:ext cx="8865900" cy="135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latin typeface="Calibri"/>
                <a:ea typeface="Calibri"/>
                <a:cs typeface="Calibri"/>
                <a:sym typeface="Calibri"/>
              </a:rPr>
              <a:t>The </a:t>
            </a:r>
            <a:r>
              <a:rPr b="1" lang="en" sz="1400">
                <a:solidFill>
                  <a:srgbClr val="000000"/>
                </a:solidFill>
                <a:latin typeface="Calibri"/>
                <a:ea typeface="Calibri"/>
                <a:cs typeface="Calibri"/>
                <a:sym typeface="Calibri"/>
              </a:rPr>
              <a:t>Normal Distribution</a:t>
            </a:r>
            <a:r>
              <a:rPr lang="en" sz="1400">
                <a:solidFill>
                  <a:srgbClr val="000000"/>
                </a:solidFill>
                <a:latin typeface="Calibri"/>
                <a:ea typeface="Calibri"/>
                <a:cs typeface="Calibri"/>
                <a:sym typeface="Calibri"/>
              </a:rPr>
              <a:t>, also known as the Gaussian distribution, is the most important probability distribution in statistics for independent, random variables. Most people recognize its familiar </a:t>
            </a:r>
            <a:r>
              <a:rPr b="1" lang="en" sz="1400">
                <a:solidFill>
                  <a:srgbClr val="000000"/>
                </a:solidFill>
                <a:latin typeface="Calibri"/>
                <a:ea typeface="Calibri"/>
                <a:cs typeface="Calibri"/>
                <a:sym typeface="Calibri"/>
              </a:rPr>
              <a:t>bell-shaped curve</a:t>
            </a:r>
            <a:r>
              <a:rPr lang="en" sz="1400">
                <a:solidFill>
                  <a:srgbClr val="000000"/>
                </a:solidFill>
                <a:latin typeface="Calibri"/>
                <a:ea typeface="Calibri"/>
                <a:cs typeface="Calibri"/>
                <a:sym typeface="Calibri"/>
              </a:rPr>
              <a:t> in statistical reports. The data is symmetrically distributed with no skewness. </a:t>
            </a:r>
            <a:r>
              <a:rPr b="1" lang="en" sz="1400">
                <a:solidFill>
                  <a:srgbClr val="000000"/>
                </a:solidFill>
                <a:latin typeface="Calibri"/>
                <a:ea typeface="Calibri"/>
                <a:cs typeface="Calibri"/>
                <a:sym typeface="Calibri"/>
              </a:rPr>
              <a:t>When plotted on a graph, the data follows a bell shape, with most values clustering around a central region and tapering off as they go further away from the center.</a:t>
            </a:r>
            <a:endParaRPr b="1" sz="1400">
              <a:solidFill>
                <a:srgbClr val="000000"/>
              </a:solidFill>
              <a:latin typeface="Calibri"/>
              <a:ea typeface="Calibri"/>
              <a:cs typeface="Calibri"/>
              <a:sym typeface="Calibri"/>
            </a:endParaRPr>
          </a:p>
        </p:txBody>
      </p:sp>
      <p:sp>
        <p:nvSpPr>
          <p:cNvPr id="812" name="Google Shape;812;p79"/>
          <p:cNvSpPr/>
          <p:nvPr/>
        </p:nvSpPr>
        <p:spPr>
          <a:xfrm>
            <a:off x="178950" y="2122075"/>
            <a:ext cx="5088900" cy="29172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9"/>
          <p:cNvSpPr txBox="1"/>
          <p:nvPr>
            <p:ph idx="1" type="body"/>
          </p:nvPr>
        </p:nvSpPr>
        <p:spPr>
          <a:xfrm>
            <a:off x="159300" y="2143075"/>
            <a:ext cx="5088900" cy="281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Why Normal Distribution?</a:t>
            </a:r>
            <a:endParaRPr b="1" sz="1400">
              <a:solidFill>
                <a:srgbClr val="000000"/>
              </a:solidFill>
              <a:latin typeface="Calibri"/>
              <a:ea typeface="Calibri"/>
              <a:cs typeface="Calibri"/>
              <a:sym typeface="Calibri"/>
            </a:endParaRPr>
          </a:p>
          <a:p>
            <a:pPr indent="-317500" lvl="0" marL="457200" rtl="0" algn="l">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All kinds of variables in </a:t>
            </a:r>
            <a:r>
              <a:rPr b="1" lang="en" sz="1400">
                <a:solidFill>
                  <a:srgbClr val="000000"/>
                </a:solidFill>
                <a:latin typeface="Calibri"/>
                <a:ea typeface="Calibri"/>
                <a:cs typeface="Calibri"/>
                <a:sym typeface="Calibri"/>
              </a:rPr>
              <a:t>natural and social sciences are usually or approximately normally distributed</a:t>
            </a:r>
            <a:r>
              <a:rPr lang="en" sz="1400">
                <a:solidFill>
                  <a:srgbClr val="000000"/>
                </a:solidFill>
                <a:latin typeface="Calibri"/>
                <a:ea typeface="Calibri"/>
                <a:cs typeface="Calibri"/>
                <a:sym typeface="Calibri"/>
              </a:rPr>
              <a:t>. Height, birth weight, reading ability, job satisfaction, or SAT scores are just a few examples of such variables.</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Because normally distributed variables are so common, many </a:t>
            </a:r>
            <a:r>
              <a:rPr b="1" lang="en" sz="1400">
                <a:solidFill>
                  <a:srgbClr val="000000"/>
                </a:solidFill>
                <a:latin typeface="Calibri"/>
                <a:ea typeface="Calibri"/>
                <a:cs typeface="Calibri"/>
                <a:sym typeface="Calibri"/>
              </a:rPr>
              <a:t>statistical tests for inferences are designed for normally distributed populations.</a:t>
            </a:r>
            <a:endParaRPr b="1"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imperative to understand the properties of normal distributions to </a:t>
            </a:r>
            <a:r>
              <a:rPr b="1" lang="en" sz="1400">
                <a:solidFill>
                  <a:srgbClr val="000000"/>
                </a:solidFill>
                <a:latin typeface="Calibri"/>
                <a:ea typeface="Calibri"/>
                <a:cs typeface="Calibri"/>
                <a:sym typeface="Calibri"/>
              </a:rPr>
              <a:t>use inferential statistics to compare different groups</a:t>
            </a:r>
            <a:r>
              <a:rPr lang="en" sz="1400">
                <a:solidFill>
                  <a:srgbClr val="000000"/>
                </a:solidFill>
                <a:latin typeface="Calibri"/>
                <a:ea typeface="Calibri"/>
                <a:cs typeface="Calibri"/>
                <a:sym typeface="Calibri"/>
              </a:rPr>
              <a:t> and make estimates about populations using samples.</a:t>
            </a:r>
            <a:endParaRPr sz="1400">
              <a:solidFill>
                <a:srgbClr val="000000"/>
              </a:solidFill>
              <a:latin typeface="Calibri"/>
              <a:ea typeface="Calibri"/>
              <a:cs typeface="Calibri"/>
              <a:sym typeface="Calibri"/>
            </a:endParaRPr>
          </a:p>
        </p:txBody>
      </p:sp>
      <p:pic>
        <p:nvPicPr>
          <p:cNvPr id="814" name="Google Shape;814;p79"/>
          <p:cNvPicPr preferRelativeResize="0"/>
          <p:nvPr/>
        </p:nvPicPr>
        <p:blipFill rotWithShape="1">
          <a:blip r:embed="rId3">
            <a:alphaModFix/>
          </a:blip>
          <a:srcRect b="10967" l="10638" r="11255" t="18276"/>
          <a:stretch/>
        </p:blipFill>
        <p:spPr>
          <a:xfrm>
            <a:off x="5368875" y="2337275"/>
            <a:ext cx="3698875" cy="23015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0"/>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20" name="Google Shape;820;p80"/>
          <p:cNvSpPr txBox="1"/>
          <p:nvPr>
            <p:ph type="title"/>
          </p:nvPr>
        </p:nvSpPr>
        <p:spPr>
          <a:xfrm>
            <a:off x="83100" y="64025"/>
            <a:ext cx="5446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Properties of</a:t>
            </a:r>
            <a:r>
              <a:rPr lang="en" sz="2400">
                <a:solidFill>
                  <a:srgbClr val="000000"/>
                </a:solidFill>
                <a:latin typeface="Roboto"/>
                <a:ea typeface="Roboto"/>
                <a:cs typeface="Roboto"/>
                <a:sym typeface="Roboto"/>
              </a:rPr>
              <a:t> Normal</a:t>
            </a:r>
            <a:r>
              <a:rPr b="0" lang="en" sz="2400">
                <a:solidFill>
                  <a:srgbClr val="000000"/>
                </a:solidFill>
                <a:latin typeface="Roboto"/>
                <a:ea typeface="Roboto"/>
                <a:cs typeface="Roboto"/>
                <a:sym typeface="Roboto"/>
              </a:rPr>
              <a:t> Distribution </a:t>
            </a:r>
            <a:r>
              <a:rPr lang="en" sz="2400">
                <a:solidFill>
                  <a:srgbClr val="000000"/>
                </a:solidFill>
                <a:latin typeface="Roboto"/>
                <a:ea typeface="Roboto"/>
                <a:cs typeface="Roboto"/>
                <a:sym typeface="Roboto"/>
              </a:rPr>
              <a:t>(1/2</a:t>
            </a:r>
            <a:r>
              <a:rPr b="0" lang="en" sz="2400">
                <a:solidFill>
                  <a:srgbClr val="000000"/>
                </a:solidFill>
                <a:latin typeface="Roboto"/>
                <a:ea typeface="Roboto"/>
                <a:cs typeface="Roboto"/>
                <a:sym typeface="Roboto"/>
              </a:rPr>
              <a:t>)</a:t>
            </a:r>
            <a:endParaRPr b="0" sz="2400">
              <a:solidFill>
                <a:srgbClr val="000000"/>
              </a:solidFill>
              <a:latin typeface="Roboto"/>
              <a:ea typeface="Roboto"/>
              <a:cs typeface="Roboto"/>
              <a:sym typeface="Roboto"/>
            </a:endParaRPr>
          </a:p>
        </p:txBody>
      </p:sp>
      <p:sp>
        <p:nvSpPr>
          <p:cNvPr id="821" name="Google Shape;821;p80"/>
          <p:cNvSpPr/>
          <p:nvPr/>
        </p:nvSpPr>
        <p:spPr>
          <a:xfrm>
            <a:off x="178950" y="863000"/>
            <a:ext cx="5656800" cy="4176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0"/>
          <p:cNvSpPr txBox="1"/>
          <p:nvPr>
            <p:ph idx="1" type="body"/>
          </p:nvPr>
        </p:nvSpPr>
        <p:spPr>
          <a:xfrm>
            <a:off x="235500" y="939200"/>
            <a:ext cx="5446800" cy="36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Calibri"/>
                <a:ea typeface="Calibri"/>
                <a:cs typeface="Calibri"/>
                <a:sym typeface="Calibri"/>
              </a:rPr>
              <a:t>Normal Distribution is easy to identify</a:t>
            </a:r>
            <a:endParaRPr b="1" sz="1500">
              <a:solidFill>
                <a:srgbClr val="000000"/>
              </a:solidFill>
              <a:latin typeface="Calibri"/>
              <a:ea typeface="Calibri"/>
              <a:cs typeface="Calibri"/>
              <a:sym typeface="Calibri"/>
            </a:endParaRPr>
          </a:p>
          <a:p>
            <a:pPr indent="-323850" lvl="0" marL="457200" rtl="0" algn="l">
              <a:spcBef>
                <a:spcPts val="12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Mean = Median = Mode</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Distribution is symmetric about the mean - half the values lie below the mean and half above the mean</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normal curve is asymptotic i.e. the curve approaches x-axis on both the ends but does not meet the x-axis</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Distribution can be defined by 2 parameters - Mean and S.D.</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Mean is the location parameter. It determines where the peak of the curve is centered. As the mean shifts right the Normal curve shifts right and as the mean shifts left the curve shift left.</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S.D. is the scale parameter. It decides how much the curve is spread or is squeezed. Smaller the S.D. narrow the curve and larger S.D. widens the curve</a:t>
            </a:r>
            <a:endParaRPr sz="1500">
              <a:solidFill>
                <a:srgbClr val="000000"/>
              </a:solidFill>
              <a:latin typeface="Calibri"/>
              <a:ea typeface="Calibri"/>
              <a:cs typeface="Calibri"/>
              <a:sym typeface="Calibri"/>
            </a:endParaRPr>
          </a:p>
        </p:txBody>
      </p:sp>
      <p:pic>
        <p:nvPicPr>
          <p:cNvPr id="823" name="Google Shape;823;p80"/>
          <p:cNvPicPr preferRelativeResize="0"/>
          <p:nvPr/>
        </p:nvPicPr>
        <p:blipFill rotWithShape="1">
          <a:blip r:embed="rId3">
            <a:alphaModFix/>
          </a:blip>
          <a:srcRect b="11339" l="0" r="0" t="0"/>
          <a:stretch/>
        </p:blipFill>
        <p:spPr>
          <a:xfrm>
            <a:off x="5682300" y="981949"/>
            <a:ext cx="3309301" cy="1845463"/>
          </a:xfrm>
          <a:prstGeom prst="rect">
            <a:avLst/>
          </a:prstGeom>
          <a:noFill/>
          <a:ln>
            <a:noFill/>
          </a:ln>
          <a:effectLst>
            <a:outerShdw blurRad="57150" rotWithShape="0" algn="bl" dir="5400000" dist="19050">
              <a:srgbClr val="000000">
                <a:alpha val="50000"/>
              </a:srgbClr>
            </a:outerShdw>
          </a:effectLst>
        </p:spPr>
      </p:pic>
      <p:pic>
        <p:nvPicPr>
          <p:cNvPr id="824" name="Google Shape;824;p80"/>
          <p:cNvPicPr preferRelativeResize="0"/>
          <p:nvPr/>
        </p:nvPicPr>
        <p:blipFill rotWithShape="1">
          <a:blip r:embed="rId4">
            <a:alphaModFix/>
          </a:blip>
          <a:srcRect b="13247" l="0" r="0" t="0"/>
          <a:stretch/>
        </p:blipFill>
        <p:spPr>
          <a:xfrm>
            <a:off x="5682300" y="2978625"/>
            <a:ext cx="3309301" cy="180379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1"/>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30" name="Google Shape;830;p81"/>
          <p:cNvSpPr txBox="1"/>
          <p:nvPr>
            <p:ph type="title"/>
          </p:nvPr>
        </p:nvSpPr>
        <p:spPr>
          <a:xfrm>
            <a:off x="83100" y="64025"/>
            <a:ext cx="5446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Properties of Normal</a:t>
            </a:r>
            <a:r>
              <a:rPr b="0" lang="en" sz="2400">
                <a:solidFill>
                  <a:srgbClr val="000000"/>
                </a:solidFill>
                <a:latin typeface="Roboto"/>
                <a:ea typeface="Roboto"/>
                <a:cs typeface="Roboto"/>
                <a:sym typeface="Roboto"/>
              </a:rPr>
              <a:t> Distribution (2/2)</a:t>
            </a:r>
            <a:endParaRPr b="0" sz="2400">
              <a:solidFill>
                <a:srgbClr val="000000"/>
              </a:solidFill>
              <a:latin typeface="Roboto"/>
              <a:ea typeface="Roboto"/>
              <a:cs typeface="Roboto"/>
              <a:sym typeface="Roboto"/>
            </a:endParaRPr>
          </a:p>
        </p:txBody>
      </p:sp>
      <p:sp>
        <p:nvSpPr>
          <p:cNvPr id="831" name="Google Shape;831;p81"/>
          <p:cNvSpPr/>
          <p:nvPr/>
        </p:nvSpPr>
        <p:spPr>
          <a:xfrm>
            <a:off x="178950" y="710600"/>
            <a:ext cx="8789100" cy="1303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1"/>
          <p:cNvSpPr txBox="1"/>
          <p:nvPr>
            <p:ph idx="1" type="body"/>
          </p:nvPr>
        </p:nvSpPr>
        <p:spPr>
          <a:xfrm>
            <a:off x="159300" y="710600"/>
            <a:ext cx="84402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Calibri"/>
                <a:ea typeface="Calibri"/>
                <a:cs typeface="Calibri"/>
                <a:sym typeface="Calibri"/>
              </a:rPr>
              <a:t>Empirical</a:t>
            </a:r>
            <a:r>
              <a:rPr b="1" lang="en" sz="1500">
                <a:solidFill>
                  <a:srgbClr val="000000"/>
                </a:solidFill>
                <a:latin typeface="Calibri"/>
                <a:ea typeface="Calibri"/>
                <a:cs typeface="Calibri"/>
                <a:sym typeface="Calibri"/>
              </a:rPr>
              <a:t> Rule or 3 Sigma Rule</a:t>
            </a:r>
            <a:r>
              <a:rPr lang="en" sz="1500">
                <a:solidFill>
                  <a:srgbClr val="000000"/>
                </a:solidFill>
                <a:latin typeface="Calibri"/>
                <a:ea typeface="Calibri"/>
                <a:cs typeface="Calibri"/>
                <a:sym typeface="Calibri"/>
              </a:rPr>
              <a:t> or the </a:t>
            </a:r>
            <a:r>
              <a:rPr b="1" lang="en" sz="1500">
                <a:solidFill>
                  <a:srgbClr val="000000"/>
                </a:solidFill>
                <a:latin typeface="Calibri"/>
                <a:ea typeface="Calibri"/>
                <a:cs typeface="Calibri"/>
                <a:sym typeface="Calibri"/>
              </a:rPr>
              <a:t>68-95-99.7 rule</a:t>
            </a:r>
            <a:r>
              <a:rPr lang="en" sz="1500">
                <a:solidFill>
                  <a:srgbClr val="000000"/>
                </a:solidFill>
                <a:latin typeface="Calibri"/>
                <a:ea typeface="Calibri"/>
                <a:cs typeface="Calibri"/>
                <a:sym typeface="Calibri"/>
              </a:rPr>
              <a:t> applies to Normal curve. It states that -</a:t>
            </a:r>
            <a:endParaRPr sz="1500">
              <a:solidFill>
                <a:srgbClr val="000000"/>
              </a:solidFill>
              <a:latin typeface="Calibri"/>
              <a:ea typeface="Calibri"/>
              <a:cs typeface="Calibri"/>
              <a:sym typeface="Calibri"/>
            </a:endParaRPr>
          </a:p>
          <a:p>
            <a:pPr indent="-323850" lvl="0" marL="457200" rtl="0" algn="l">
              <a:spcBef>
                <a:spcPts val="12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b="1" lang="en" sz="1600">
                <a:solidFill>
                  <a:srgbClr val="990000"/>
                </a:solidFill>
                <a:latin typeface="Calibri"/>
                <a:ea typeface="Calibri"/>
                <a:cs typeface="Calibri"/>
                <a:sym typeface="Calibri"/>
              </a:rPr>
              <a:t>68%</a:t>
            </a:r>
            <a:r>
              <a:rPr lang="en" sz="1500">
                <a:solidFill>
                  <a:srgbClr val="000000"/>
                </a:solidFill>
                <a:latin typeface="Calibri"/>
                <a:ea typeface="Calibri"/>
                <a:cs typeface="Calibri"/>
                <a:sym typeface="Calibri"/>
              </a:rPr>
              <a:t> of values are within </a:t>
            </a:r>
            <a:r>
              <a:rPr b="1" lang="en" sz="1500">
                <a:solidFill>
                  <a:srgbClr val="000000"/>
                </a:solidFill>
                <a:latin typeface="Calibri"/>
                <a:ea typeface="Calibri"/>
                <a:cs typeface="Calibri"/>
                <a:sym typeface="Calibri"/>
              </a:rPr>
              <a:t>1 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b="1" lang="en" sz="1600">
                <a:solidFill>
                  <a:srgbClr val="980000"/>
                </a:solidFill>
                <a:latin typeface="Calibri"/>
                <a:ea typeface="Calibri"/>
                <a:cs typeface="Calibri"/>
                <a:sym typeface="Calibri"/>
              </a:rPr>
              <a:t>95%</a:t>
            </a:r>
            <a:r>
              <a:rPr lang="en" sz="1500">
                <a:solidFill>
                  <a:srgbClr val="000000"/>
                </a:solidFill>
                <a:latin typeface="Calibri"/>
                <a:ea typeface="Calibri"/>
                <a:cs typeface="Calibri"/>
                <a:sym typeface="Calibri"/>
              </a:rPr>
              <a:t> of values are within </a:t>
            </a:r>
            <a:r>
              <a:rPr b="1" lang="en" sz="1500">
                <a:solidFill>
                  <a:srgbClr val="000000"/>
                </a:solidFill>
                <a:latin typeface="Calibri"/>
                <a:ea typeface="Calibri"/>
                <a:cs typeface="Calibri"/>
                <a:sym typeface="Calibri"/>
              </a:rPr>
              <a:t>2 </a:t>
            </a:r>
            <a:r>
              <a:rPr b="1" lang="en" sz="1500">
                <a:solidFill>
                  <a:srgbClr val="000000"/>
                </a:solidFill>
                <a:latin typeface="Calibri"/>
                <a:ea typeface="Calibri"/>
                <a:cs typeface="Calibri"/>
                <a:sym typeface="Calibri"/>
              </a:rPr>
              <a:t>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b="1" lang="en" sz="1600">
                <a:solidFill>
                  <a:srgbClr val="980000"/>
                </a:solidFill>
                <a:latin typeface="Calibri"/>
                <a:ea typeface="Calibri"/>
                <a:cs typeface="Calibri"/>
                <a:sym typeface="Calibri"/>
              </a:rPr>
              <a:t>99.7%</a:t>
            </a:r>
            <a:r>
              <a:rPr lang="en" sz="1500">
                <a:solidFill>
                  <a:srgbClr val="000000"/>
                </a:solidFill>
                <a:latin typeface="Calibri"/>
                <a:ea typeface="Calibri"/>
                <a:cs typeface="Calibri"/>
                <a:sym typeface="Calibri"/>
              </a:rPr>
              <a:t> of values are within </a:t>
            </a:r>
            <a:r>
              <a:rPr b="1" lang="en" sz="1500">
                <a:solidFill>
                  <a:srgbClr val="000000"/>
                </a:solidFill>
                <a:latin typeface="Calibri"/>
                <a:ea typeface="Calibri"/>
                <a:cs typeface="Calibri"/>
                <a:sym typeface="Calibri"/>
              </a:rPr>
              <a:t>3 </a:t>
            </a:r>
            <a:r>
              <a:rPr b="1" lang="en" sz="1500">
                <a:solidFill>
                  <a:srgbClr val="000000"/>
                </a:solidFill>
                <a:latin typeface="Calibri"/>
                <a:ea typeface="Calibri"/>
                <a:cs typeface="Calibri"/>
                <a:sym typeface="Calibri"/>
              </a:rPr>
              <a:t>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p:txBody>
      </p:sp>
      <p:pic>
        <p:nvPicPr>
          <p:cNvPr id="833" name="Google Shape;833;p81"/>
          <p:cNvPicPr preferRelativeResize="0"/>
          <p:nvPr/>
        </p:nvPicPr>
        <p:blipFill rotWithShape="1">
          <a:blip r:embed="rId3">
            <a:alphaModFix/>
          </a:blip>
          <a:srcRect b="9784" l="6033" r="5892" t="4312"/>
          <a:stretch/>
        </p:blipFill>
        <p:spPr>
          <a:xfrm>
            <a:off x="2502325" y="2012075"/>
            <a:ext cx="4451444" cy="2979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body"/>
          </p:nvPr>
        </p:nvSpPr>
        <p:spPr>
          <a:xfrm>
            <a:off x="83100" y="547625"/>
            <a:ext cx="8706600" cy="57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688"/>
              <a:buNone/>
            </a:pPr>
            <a:r>
              <a:rPr lang="en" sz="1300">
                <a:solidFill>
                  <a:srgbClr val="000000"/>
                </a:solidFill>
                <a:highlight>
                  <a:srgbClr val="FFFFFF"/>
                </a:highlight>
                <a:latin typeface="Calibri"/>
                <a:ea typeface="Calibri"/>
                <a:cs typeface="Calibri"/>
                <a:sym typeface="Calibri"/>
              </a:rPr>
              <a:t>The probability tree illustrates the possible outcomes of a sequence of 5 coin tosses. For the sake of brevity only the 16 sequences starting with heads and their characteristics-relative frequency of heads and tails, longest run within the sequence, number of runs within the sequence, and alternation rate-are displayed.</a:t>
            </a:r>
            <a:endParaRPr sz="1300">
              <a:solidFill>
                <a:srgbClr val="000000"/>
              </a:solidFill>
              <a:latin typeface="Calibri"/>
              <a:ea typeface="Calibri"/>
              <a:cs typeface="Calibri"/>
              <a:sym typeface="Calibri"/>
            </a:endParaRPr>
          </a:p>
        </p:txBody>
      </p:sp>
      <p:sp>
        <p:nvSpPr>
          <p:cNvPr id="138" name="Google Shape;138;p19"/>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Tree of Coin experiment - Multiple flips</a:t>
            </a:r>
            <a:endParaRPr sz="2800">
              <a:latin typeface="Calibri"/>
              <a:ea typeface="Calibri"/>
              <a:cs typeface="Calibri"/>
              <a:sym typeface="Calibri"/>
            </a:endParaRPr>
          </a:p>
        </p:txBody>
      </p:sp>
      <p:grpSp>
        <p:nvGrpSpPr>
          <p:cNvPr id="139" name="Google Shape;139;p19"/>
          <p:cNvGrpSpPr/>
          <p:nvPr/>
        </p:nvGrpSpPr>
        <p:grpSpPr>
          <a:xfrm>
            <a:off x="180475" y="1480075"/>
            <a:ext cx="8706601" cy="3497250"/>
            <a:chOff x="180475" y="1251475"/>
            <a:chExt cx="8706601" cy="3497250"/>
          </a:xfrm>
        </p:grpSpPr>
        <p:pic>
          <p:nvPicPr>
            <p:cNvPr id="140" name="Google Shape;140;p19"/>
            <p:cNvPicPr preferRelativeResize="0"/>
            <p:nvPr/>
          </p:nvPicPr>
          <p:blipFill rotWithShape="1">
            <a:blip r:embed="rId3">
              <a:alphaModFix/>
            </a:blip>
            <a:srcRect b="8223" l="0" r="0" t="0"/>
            <a:stretch/>
          </p:blipFill>
          <p:spPr>
            <a:xfrm>
              <a:off x="180475" y="1251475"/>
              <a:ext cx="8706601" cy="3497250"/>
            </a:xfrm>
            <a:prstGeom prst="rect">
              <a:avLst/>
            </a:prstGeom>
            <a:noFill/>
            <a:ln>
              <a:noFill/>
            </a:ln>
            <a:effectLst>
              <a:outerShdw blurRad="57150" rotWithShape="0" algn="bl" dir="5400000" dist="19050">
                <a:srgbClr val="000000">
                  <a:alpha val="50000"/>
                </a:srgbClr>
              </a:outerShdw>
            </a:effectLst>
          </p:spPr>
        </p:pic>
        <p:cxnSp>
          <p:nvCxnSpPr>
            <p:cNvPr id="141" name="Google Shape;141;p19"/>
            <p:cNvCxnSpPr/>
            <p:nvPr/>
          </p:nvCxnSpPr>
          <p:spPr>
            <a:xfrm>
              <a:off x="4077950" y="1376100"/>
              <a:ext cx="394800" cy="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2" name="Google Shape;142;p19"/>
            <p:cNvCxnSpPr/>
            <p:nvPr/>
          </p:nvCxnSpPr>
          <p:spPr>
            <a:xfrm>
              <a:off x="2096750" y="1757100"/>
              <a:ext cx="394800" cy="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3" name="Google Shape;143;p19"/>
            <p:cNvCxnSpPr/>
            <p:nvPr/>
          </p:nvCxnSpPr>
          <p:spPr>
            <a:xfrm>
              <a:off x="1182350" y="2138100"/>
              <a:ext cx="394800" cy="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4" name="Google Shape;144;p19"/>
            <p:cNvCxnSpPr/>
            <p:nvPr/>
          </p:nvCxnSpPr>
          <p:spPr>
            <a:xfrm>
              <a:off x="648950" y="2519100"/>
              <a:ext cx="394800" cy="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5" name="Google Shape;145;p19"/>
            <p:cNvCxnSpPr/>
            <p:nvPr/>
          </p:nvCxnSpPr>
          <p:spPr>
            <a:xfrm>
              <a:off x="344150" y="3052500"/>
              <a:ext cx="394800" cy="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2"/>
          <p:cNvSpPr/>
          <p:nvPr/>
        </p:nvSpPr>
        <p:spPr>
          <a:xfrm>
            <a:off x="247050" y="1001175"/>
            <a:ext cx="800700" cy="5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2"/>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40" name="Google Shape;840;p82"/>
          <p:cNvSpPr txBox="1"/>
          <p:nvPr>
            <p:ph type="title"/>
          </p:nvPr>
        </p:nvSpPr>
        <p:spPr>
          <a:xfrm>
            <a:off x="83100" y="64025"/>
            <a:ext cx="5446800" cy="5727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oboto"/>
                <a:ea typeface="Roboto"/>
                <a:cs typeface="Roboto"/>
                <a:sym typeface="Roboto"/>
              </a:rPr>
              <a:t>Properties of Normal</a:t>
            </a:r>
            <a:r>
              <a:rPr b="0" lang="en" sz="2400">
                <a:solidFill>
                  <a:srgbClr val="000000"/>
                </a:solidFill>
                <a:latin typeface="Roboto"/>
                <a:ea typeface="Roboto"/>
                <a:cs typeface="Roboto"/>
                <a:sym typeface="Roboto"/>
              </a:rPr>
              <a:t> Distribution (2/2)</a:t>
            </a:r>
            <a:endParaRPr b="0" sz="2400">
              <a:solidFill>
                <a:srgbClr val="000000"/>
              </a:solidFill>
              <a:latin typeface="Roboto"/>
              <a:ea typeface="Roboto"/>
              <a:cs typeface="Roboto"/>
              <a:sym typeface="Roboto"/>
            </a:endParaRPr>
          </a:p>
        </p:txBody>
      </p:sp>
      <p:pic>
        <p:nvPicPr>
          <p:cNvPr id="841" name="Google Shape;841;p82"/>
          <p:cNvPicPr preferRelativeResize="0"/>
          <p:nvPr/>
        </p:nvPicPr>
        <p:blipFill rotWithShape="1">
          <a:blip r:embed="rId3">
            <a:alphaModFix/>
          </a:blip>
          <a:srcRect b="9782" l="6033" r="5892" t="12140"/>
          <a:stretch/>
        </p:blipFill>
        <p:spPr>
          <a:xfrm>
            <a:off x="1015804" y="716200"/>
            <a:ext cx="7102022" cy="43198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3"/>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47" name="Google Shape;847;p83"/>
          <p:cNvSpPr txBox="1"/>
          <p:nvPr>
            <p:ph type="title"/>
          </p:nvPr>
        </p:nvSpPr>
        <p:spPr>
          <a:xfrm>
            <a:off x="83100" y="64025"/>
            <a:ext cx="6474300" cy="5727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400">
                <a:solidFill>
                  <a:srgbClr val="000000"/>
                </a:solidFill>
                <a:latin typeface="Roboto"/>
                <a:ea typeface="Roboto"/>
                <a:cs typeface="Roboto"/>
                <a:sym typeface="Roboto"/>
              </a:rPr>
              <a:t>Standard</a:t>
            </a:r>
            <a:r>
              <a:rPr lang="en" sz="2400">
                <a:solidFill>
                  <a:srgbClr val="000000"/>
                </a:solidFill>
                <a:latin typeface="Roboto"/>
                <a:ea typeface="Roboto"/>
                <a:cs typeface="Roboto"/>
                <a:sym typeface="Roboto"/>
              </a:rPr>
              <a:t> Normal</a:t>
            </a:r>
            <a:r>
              <a:rPr b="0" lang="en" sz="2400">
                <a:solidFill>
                  <a:srgbClr val="000000"/>
                </a:solidFill>
                <a:latin typeface="Roboto"/>
                <a:ea typeface="Roboto"/>
                <a:cs typeface="Roboto"/>
                <a:sym typeface="Roboto"/>
              </a:rPr>
              <a:t> Distribution - SND (</a:t>
            </a:r>
            <a:r>
              <a:rPr lang="en" sz="2400">
                <a:solidFill>
                  <a:srgbClr val="000000"/>
                </a:solidFill>
                <a:latin typeface="Roboto"/>
                <a:ea typeface="Roboto"/>
                <a:cs typeface="Roboto"/>
                <a:sym typeface="Roboto"/>
              </a:rPr>
              <a:t>z-distribution</a:t>
            </a:r>
            <a:r>
              <a:rPr b="0" lang="en" sz="2400">
                <a:solidFill>
                  <a:srgbClr val="000000"/>
                </a:solidFill>
                <a:latin typeface="Roboto"/>
                <a:ea typeface="Roboto"/>
                <a:cs typeface="Roboto"/>
                <a:sym typeface="Roboto"/>
              </a:rPr>
              <a:t>)</a:t>
            </a:r>
            <a:endParaRPr b="0" sz="2400">
              <a:solidFill>
                <a:srgbClr val="000000"/>
              </a:solidFill>
              <a:latin typeface="Roboto"/>
              <a:ea typeface="Roboto"/>
              <a:cs typeface="Roboto"/>
              <a:sym typeface="Roboto"/>
            </a:endParaRPr>
          </a:p>
        </p:txBody>
      </p:sp>
      <p:sp>
        <p:nvSpPr>
          <p:cNvPr id="848" name="Google Shape;848;p83"/>
          <p:cNvSpPr/>
          <p:nvPr/>
        </p:nvSpPr>
        <p:spPr>
          <a:xfrm>
            <a:off x="178950" y="863000"/>
            <a:ext cx="5395800" cy="40533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3"/>
          <p:cNvSpPr txBox="1"/>
          <p:nvPr>
            <p:ph idx="1" type="body"/>
          </p:nvPr>
        </p:nvSpPr>
        <p:spPr>
          <a:xfrm>
            <a:off x="235500" y="1015400"/>
            <a:ext cx="5294700" cy="3777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standard normal distribution, also called the </a:t>
            </a:r>
            <a:r>
              <a:rPr b="1" lang="en" sz="1500">
                <a:solidFill>
                  <a:srgbClr val="000000"/>
                </a:solidFill>
                <a:latin typeface="Calibri"/>
                <a:ea typeface="Calibri"/>
                <a:cs typeface="Calibri"/>
                <a:sym typeface="Calibri"/>
              </a:rPr>
              <a:t>z-distribution</a:t>
            </a:r>
            <a:r>
              <a:rPr lang="en" sz="1500">
                <a:solidFill>
                  <a:srgbClr val="000000"/>
                </a:solidFill>
                <a:latin typeface="Calibri"/>
                <a:ea typeface="Calibri"/>
                <a:cs typeface="Calibri"/>
                <a:sym typeface="Calibri"/>
              </a:rPr>
              <a:t>, is a </a:t>
            </a:r>
            <a:r>
              <a:rPr b="1" lang="en" sz="1500">
                <a:solidFill>
                  <a:srgbClr val="000000"/>
                </a:solidFill>
                <a:latin typeface="Calibri"/>
                <a:ea typeface="Calibri"/>
                <a:cs typeface="Calibri"/>
                <a:sym typeface="Calibri"/>
              </a:rPr>
              <a:t>special normal distribution</a:t>
            </a:r>
            <a:r>
              <a:rPr lang="en" sz="1500">
                <a:solidFill>
                  <a:srgbClr val="000000"/>
                </a:solidFill>
                <a:latin typeface="Calibri"/>
                <a:ea typeface="Calibri"/>
                <a:cs typeface="Calibri"/>
                <a:sym typeface="Calibri"/>
              </a:rPr>
              <a:t> where the </a:t>
            </a:r>
            <a:r>
              <a:rPr b="1" lang="en" sz="1500">
                <a:solidFill>
                  <a:srgbClr val="000000"/>
                </a:solidFill>
                <a:latin typeface="Calibri"/>
                <a:ea typeface="Calibri"/>
                <a:cs typeface="Calibri"/>
                <a:sym typeface="Calibri"/>
              </a:rPr>
              <a:t>Mean is 0</a:t>
            </a:r>
            <a:r>
              <a:rPr lang="en" sz="1500">
                <a:solidFill>
                  <a:srgbClr val="000000"/>
                </a:solidFill>
                <a:latin typeface="Calibri"/>
                <a:ea typeface="Calibri"/>
                <a:cs typeface="Calibri"/>
                <a:sym typeface="Calibri"/>
              </a:rPr>
              <a:t> and the </a:t>
            </a:r>
            <a:r>
              <a:rPr b="1" lang="en" sz="1500">
                <a:solidFill>
                  <a:srgbClr val="000000"/>
                </a:solidFill>
                <a:latin typeface="Calibri"/>
                <a:ea typeface="Calibri"/>
                <a:cs typeface="Calibri"/>
                <a:sym typeface="Calibri"/>
              </a:rPr>
              <a:t>S.D. is 1. Area under curve =1 or 100%.</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Every normal distribution can be created as a version of the SND that’s stretched or squeezed and moved horizontally right or left. In other words every Normal Distribution can be  converted into an SND by adjusting the scale and the central position</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In normal distribution </a:t>
            </a:r>
            <a:r>
              <a:rPr lang="en" sz="1500">
                <a:solidFill>
                  <a:srgbClr val="000000"/>
                </a:solidFill>
                <a:latin typeface="Calibri"/>
                <a:ea typeface="Calibri"/>
                <a:cs typeface="Calibri"/>
                <a:sym typeface="Calibri"/>
              </a:rPr>
              <a:t>the</a:t>
            </a:r>
            <a:r>
              <a:rPr lang="en" sz="1500">
                <a:solidFill>
                  <a:srgbClr val="000000"/>
                </a:solidFill>
                <a:latin typeface="Calibri"/>
                <a:ea typeface="Calibri"/>
                <a:cs typeface="Calibri"/>
                <a:sym typeface="Calibri"/>
              </a:rPr>
              <a:t> observations are </a:t>
            </a:r>
            <a:r>
              <a:rPr lang="en" sz="1500">
                <a:solidFill>
                  <a:srgbClr val="000000"/>
                </a:solidFill>
                <a:latin typeface="Calibri"/>
                <a:ea typeface="Calibri"/>
                <a:cs typeface="Calibri"/>
                <a:sym typeface="Calibri"/>
              </a:rPr>
              <a:t>referred</a:t>
            </a:r>
            <a:r>
              <a:rPr lang="en" sz="1500">
                <a:solidFill>
                  <a:srgbClr val="000000"/>
                </a:solidFill>
                <a:latin typeface="Calibri"/>
                <a:ea typeface="Calibri"/>
                <a:cs typeface="Calibri"/>
                <a:sym typeface="Calibri"/>
              </a:rPr>
              <a:t> as x. In the z-distribution they are </a:t>
            </a:r>
            <a:r>
              <a:rPr lang="en" sz="1500">
                <a:solidFill>
                  <a:srgbClr val="000000"/>
                </a:solidFill>
                <a:latin typeface="Calibri"/>
                <a:ea typeface="Calibri"/>
                <a:cs typeface="Calibri"/>
                <a:sym typeface="Calibri"/>
              </a:rPr>
              <a:t>referred</a:t>
            </a:r>
            <a:r>
              <a:rPr lang="en" sz="1500">
                <a:solidFill>
                  <a:srgbClr val="000000"/>
                </a:solidFill>
                <a:latin typeface="Calibri"/>
                <a:ea typeface="Calibri"/>
                <a:cs typeface="Calibri"/>
                <a:sym typeface="Calibri"/>
              </a:rPr>
              <a:t> to as z. The normal distribution is </a:t>
            </a:r>
            <a:r>
              <a:rPr lang="en" sz="1500">
                <a:solidFill>
                  <a:srgbClr val="000000"/>
                </a:solidFill>
                <a:latin typeface="Calibri"/>
                <a:ea typeface="Calibri"/>
                <a:cs typeface="Calibri"/>
                <a:sym typeface="Calibri"/>
              </a:rPr>
              <a:t>converted</a:t>
            </a:r>
            <a:r>
              <a:rPr lang="en" sz="1500">
                <a:solidFill>
                  <a:srgbClr val="000000"/>
                </a:solidFill>
                <a:latin typeface="Calibri"/>
                <a:ea typeface="Calibri"/>
                <a:cs typeface="Calibri"/>
                <a:sym typeface="Calibri"/>
              </a:rPr>
              <a:t> into a z-distribution by turning x values into z scores on the x-axis.</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z-score tells you how many standard deviation away from the mean each value lies.</a:t>
            </a:r>
            <a:endParaRPr sz="1500">
              <a:solidFill>
                <a:srgbClr val="000000"/>
              </a:solidFill>
              <a:latin typeface="Calibri"/>
              <a:ea typeface="Calibri"/>
              <a:cs typeface="Calibri"/>
              <a:sym typeface="Calibri"/>
            </a:endParaRPr>
          </a:p>
        </p:txBody>
      </p:sp>
      <p:pic>
        <p:nvPicPr>
          <p:cNvPr id="850" name="Google Shape;850;p83"/>
          <p:cNvPicPr preferRelativeResize="0"/>
          <p:nvPr/>
        </p:nvPicPr>
        <p:blipFill rotWithShape="1">
          <a:blip r:embed="rId3">
            <a:alphaModFix/>
          </a:blip>
          <a:srcRect b="8298" l="0" r="0" t="0"/>
          <a:stretch/>
        </p:blipFill>
        <p:spPr>
          <a:xfrm>
            <a:off x="5454075" y="1720775"/>
            <a:ext cx="3609876" cy="2212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4"/>
          <p:cNvSpPr/>
          <p:nvPr/>
        </p:nvSpPr>
        <p:spPr>
          <a:xfrm>
            <a:off x="7637650" y="221700"/>
            <a:ext cx="1506300" cy="432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856" name="Google Shape;856;p84"/>
          <p:cNvSpPr txBox="1"/>
          <p:nvPr>
            <p:ph type="title"/>
          </p:nvPr>
        </p:nvSpPr>
        <p:spPr>
          <a:xfrm>
            <a:off x="6900" y="140225"/>
            <a:ext cx="7242000" cy="5727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400">
                <a:solidFill>
                  <a:srgbClr val="000000"/>
                </a:solidFill>
                <a:latin typeface="Roboto"/>
                <a:ea typeface="Roboto"/>
                <a:cs typeface="Roboto"/>
                <a:sym typeface="Roboto"/>
              </a:rPr>
              <a:t>Converting </a:t>
            </a:r>
            <a:r>
              <a:rPr lang="en" sz="2400">
                <a:solidFill>
                  <a:srgbClr val="000000"/>
                </a:solidFill>
                <a:latin typeface="Roboto"/>
                <a:ea typeface="Roboto"/>
                <a:cs typeface="Roboto"/>
                <a:sym typeface="Roboto"/>
              </a:rPr>
              <a:t>Normal</a:t>
            </a:r>
            <a:r>
              <a:rPr b="0" lang="en" sz="2400">
                <a:solidFill>
                  <a:srgbClr val="000000"/>
                </a:solidFill>
                <a:latin typeface="Roboto"/>
                <a:ea typeface="Roboto"/>
                <a:cs typeface="Roboto"/>
                <a:sym typeface="Roboto"/>
              </a:rPr>
              <a:t> Distribution </a:t>
            </a:r>
            <a:r>
              <a:rPr lang="en" sz="2400">
                <a:solidFill>
                  <a:srgbClr val="000000"/>
                </a:solidFill>
                <a:latin typeface="Roboto"/>
                <a:ea typeface="Roboto"/>
                <a:cs typeface="Roboto"/>
                <a:sym typeface="Roboto"/>
              </a:rPr>
              <a:t>into</a:t>
            </a:r>
            <a:r>
              <a:rPr b="0" lang="en" sz="2400">
                <a:solidFill>
                  <a:srgbClr val="000000"/>
                </a:solidFill>
                <a:latin typeface="Roboto"/>
                <a:ea typeface="Roboto"/>
                <a:cs typeface="Roboto"/>
                <a:sym typeface="Roboto"/>
              </a:rPr>
              <a:t> SND (</a:t>
            </a:r>
            <a:r>
              <a:rPr lang="en" sz="2400">
                <a:solidFill>
                  <a:srgbClr val="000000"/>
                </a:solidFill>
                <a:latin typeface="Roboto"/>
                <a:ea typeface="Roboto"/>
                <a:cs typeface="Roboto"/>
                <a:sym typeface="Roboto"/>
              </a:rPr>
              <a:t>z-distribution</a:t>
            </a:r>
            <a:r>
              <a:rPr b="0" lang="en" sz="2400">
                <a:solidFill>
                  <a:srgbClr val="000000"/>
                </a:solidFill>
                <a:latin typeface="Roboto"/>
                <a:ea typeface="Roboto"/>
                <a:cs typeface="Roboto"/>
                <a:sym typeface="Roboto"/>
              </a:rPr>
              <a:t>)</a:t>
            </a:r>
            <a:endParaRPr b="0" sz="2400">
              <a:solidFill>
                <a:srgbClr val="000000"/>
              </a:solidFill>
              <a:latin typeface="Roboto"/>
              <a:ea typeface="Roboto"/>
              <a:cs typeface="Roboto"/>
              <a:sym typeface="Roboto"/>
            </a:endParaRPr>
          </a:p>
        </p:txBody>
      </p:sp>
      <p:pic>
        <p:nvPicPr>
          <p:cNvPr id="857" name="Google Shape;857;p84"/>
          <p:cNvPicPr preferRelativeResize="0"/>
          <p:nvPr/>
        </p:nvPicPr>
        <p:blipFill>
          <a:blip r:embed="rId3">
            <a:alphaModFix/>
          </a:blip>
          <a:stretch>
            <a:fillRect/>
          </a:stretch>
        </p:blipFill>
        <p:spPr>
          <a:xfrm>
            <a:off x="204925" y="862579"/>
            <a:ext cx="4160250" cy="2573071"/>
          </a:xfrm>
          <a:prstGeom prst="rect">
            <a:avLst/>
          </a:prstGeom>
          <a:noFill/>
          <a:ln>
            <a:noFill/>
          </a:ln>
          <a:effectLst>
            <a:outerShdw blurRad="57150" rotWithShape="0" algn="bl" dir="5400000" dist="19050">
              <a:srgbClr val="000000">
                <a:alpha val="50000"/>
              </a:srgbClr>
            </a:outerShdw>
          </a:effectLst>
        </p:spPr>
      </p:pic>
      <p:graphicFrame>
        <p:nvGraphicFramePr>
          <p:cNvPr id="858" name="Google Shape;858;p84"/>
          <p:cNvGraphicFramePr/>
          <p:nvPr/>
        </p:nvGraphicFramePr>
        <p:xfrm>
          <a:off x="4572000" y="890025"/>
          <a:ext cx="3000000" cy="3000000"/>
        </p:xfrm>
        <a:graphic>
          <a:graphicData uri="http://schemas.openxmlformats.org/drawingml/2006/table">
            <a:tbl>
              <a:tblPr>
                <a:noFill/>
                <a:tableStyleId>{A9E7A084-7A39-4461-87EB-A3D604E095AF}</a:tableStyleId>
              </a:tblPr>
              <a:tblGrid>
                <a:gridCol w="2046600"/>
                <a:gridCol w="2414450"/>
              </a:tblGrid>
              <a:tr h="609575">
                <a:tc>
                  <a:txBody>
                    <a:bodyPr/>
                    <a:lstStyle/>
                    <a:p>
                      <a:pPr indent="0" lvl="0" marL="0" rtl="0" algn="l">
                        <a:spcBef>
                          <a:spcPts val="0"/>
                        </a:spcBef>
                        <a:spcAft>
                          <a:spcPts val="0"/>
                        </a:spcAft>
                        <a:buNone/>
                      </a:pPr>
                      <a:r>
                        <a:rPr b="1" lang="en">
                          <a:latin typeface="Calibri"/>
                          <a:ea typeface="Calibri"/>
                          <a:cs typeface="Calibri"/>
                          <a:sym typeface="Calibri"/>
                        </a:rPr>
                        <a:t>               </a:t>
                      </a:r>
                      <a:r>
                        <a:rPr b="1" lang="en">
                          <a:latin typeface="Calibri"/>
                          <a:ea typeface="Calibri"/>
                          <a:cs typeface="Calibri"/>
                          <a:sym typeface="Calibri"/>
                        </a:rPr>
                        <a:t> Curve</a:t>
                      </a:r>
                      <a:endParaRPr b="1">
                        <a:latin typeface="Calibri"/>
                        <a:ea typeface="Calibri"/>
                        <a:cs typeface="Calibri"/>
                        <a:sym typeface="Calibri"/>
                      </a:endParaRPr>
                    </a:p>
                  </a:txBody>
                  <a:tcPr marT="91425" marB="91425" marR="91425" marL="91425">
                    <a:solidFill>
                      <a:srgbClr val="FCE5CD"/>
                    </a:solidFill>
                  </a:tcPr>
                </a:tc>
                <a:tc>
                  <a:txBody>
                    <a:bodyPr/>
                    <a:lstStyle/>
                    <a:p>
                      <a:pPr indent="0" lvl="0" marL="0" rtl="0" algn="ctr">
                        <a:spcBef>
                          <a:spcPts val="0"/>
                        </a:spcBef>
                        <a:spcAft>
                          <a:spcPts val="0"/>
                        </a:spcAft>
                        <a:buNone/>
                      </a:pPr>
                      <a:r>
                        <a:rPr b="1" lang="en">
                          <a:latin typeface="Calibri"/>
                          <a:ea typeface="Calibri"/>
                          <a:cs typeface="Calibri"/>
                          <a:sym typeface="Calibri"/>
                        </a:rPr>
                        <a:t>Position or Shape</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(in relation to SND)</a:t>
                      </a:r>
                      <a:endParaRPr b="1">
                        <a:latin typeface="Calibri"/>
                        <a:ea typeface="Calibri"/>
                        <a:cs typeface="Calibri"/>
                        <a:sym typeface="Calibri"/>
                      </a:endParaRPr>
                    </a:p>
                  </a:txBody>
                  <a:tcPr marT="91425" marB="91425" marR="91425" marL="91425">
                    <a:solidFill>
                      <a:srgbClr val="FCE5CD"/>
                    </a:solidFill>
                  </a:tcPr>
                </a:tc>
              </a:tr>
              <a:tr h="394600">
                <a:tc>
                  <a:txBody>
                    <a:bodyPr/>
                    <a:lstStyle/>
                    <a:p>
                      <a:pPr indent="0" lvl="0" marL="0" rtl="0" algn="l">
                        <a:spcBef>
                          <a:spcPts val="0"/>
                        </a:spcBef>
                        <a:spcAft>
                          <a:spcPts val="0"/>
                        </a:spcAft>
                        <a:buNone/>
                      </a:pPr>
                      <a:r>
                        <a:rPr b="1" lang="en">
                          <a:solidFill>
                            <a:srgbClr val="0000FF"/>
                          </a:solidFill>
                          <a:highlight>
                            <a:srgbClr val="FFFFFF"/>
                          </a:highlight>
                          <a:latin typeface="Calibri"/>
                          <a:ea typeface="Calibri"/>
                          <a:cs typeface="Calibri"/>
                          <a:sym typeface="Calibri"/>
                        </a:rPr>
                        <a:t>A (</a:t>
                      </a:r>
                      <a:r>
                        <a:rPr b="1" i="1" lang="en">
                          <a:solidFill>
                            <a:srgbClr val="0000FF"/>
                          </a:solidFill>
                          <a:highlight>
                            <a:srgbClr val="FFFFFF"/>
                          </a:highlight>
                          <a:latin typeface="Calibri"/>
                          <a:ea typeface="Calibri"/>
                          <a:cs typeface="Calibri"/>
                          <a:sym typeface="Calibri"/>
                        </a:rPr>
                        <a:t>M</a:t>
                      </a:r>
                      <a:r>
                        <a:rPr b="1" lang="en">
                          <a:solidFill>
                            <a:srgbClr val="0000FF"/>
                          </a:solidFill>
                          <a:highlight>
                            <a:srgbClr val="FFFFFF"/>
                          </a:highlight>
                          <a:latin typeface="Calibri"/>
                          <a:ea typeface="Calibri"/>
                          <a:cs typeface="Calibri"/>
                          <a:sym typeface="Calibri"/>
                        </a:rPr>
                        <a:t> = 0, </a:t>
                      </a:r>
                      <a:r>
                        <a:rPr b="1" i="1" lang="en">
                          <a:solidFill>
                            <a:srgbClr val="0000FF"/>
                          </a:solidFill>
                          <a:highlight>
                            <a:srgbClr val="FFFFFF"/>
                          </a:highlight>
                          <a:latin typeface="Calibri"/>
                          <a:ea typeface="Calibri"/>
                          <a:cs typeface="Calibri"/>
                          <a:sym typeface="Calibri"/>
                        </a:rPr>
                        <a:t>SD</a:t>
                      </a:r>
                      <a:r>
                        <a:rPr b="1" lang="en">
                          <a:solidFill>
                            <a:srgbClr val="0000FF"/>
                          </a:solidFill>
                          <a:highlight>
                            <a:srgbClr val="FFFFFF"/>
                          </a:highlight>
                          <a:latin typeface="Calibri"/>
                          <a:ea typeface="Calibri"/>
                          <a:cs typeface="Calibri"/>
                          <a:sym typeface="Calibri"/>
                        </a:rPr>
                        <a:t> = 1)</a:t>
                      </a:r>
                      <a:endParaRPr b="1">
                        <a:solidFill>
                          <a:srgbClr val="0000FF"/>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solidFill>
                            <a:srgbClr val="0000FF"/>
                          </a:solidFill>
                          <a:latin typeface="Calibri"/>
                          <a:ea typeface="Calibri"/>
                          <a:cs typeface="Calibri"/>
                          <a:sym typeface="Calibri"/>
                        </a:rPr>
                        <a:t>Standard Normal Distribution</a:t>
                      </a:r>
                      <a:endParaRPr b="1">
                        <a:solidFill>
                          <a:srgbClr val="0000FF"/>
                        </a:solidFill>
                        <a:latin typeface="Calibri"/>
                        <a:ea typeface="Calibri"/>
                        <a:cs typeface="Calibri"/>
                        <a:sym typeface="Calibri"/>
                      </a:endParaRPr>
                    </a:p>
                  </a:txBody>
                  <a:tcPr marT="91425" marB="91425" marR="91425" marL="91425"/>
                </a:tc>
              </a:tr>
              <a:tr h="396200">
                <a:tc>
                  <a:txBody>
                    <a:bodyPr/>
                    <a:lstStyle/>
                    <a:p>
                      <a:pPr indent="0" lvl="0" marL="0" rtl="0" algn="l">
                        <a:spcBef>
                          <a:spcPts val="0"/>
                        </a:spcBef>
                        <a:spcAft>
                          <a:spcPts val="0"/>
                        </a:spcAft>
                        <a:buNone/>
                      </a:pPr>
                      <a:r>
                        <a:rPr i="1" lang="en">
                          <a:solidFill>
                            <a:srgbClr val="FF6562"/>
                          </a:solidFill>
                          <a:highlight>
                            <a:srgbClr val="FFFFFF"/>
                          </a:highlight>
                          <a:latin typeface="Calibri"/>
                          <a:ea typeface="Calibri"/>
                          <a:cs typeface="Calibri"/>
                          <a:sym typeface="Calibri"/>
                        </a:rPr>
                        <a:t>B (M = 0, SD = 0.5)</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i="1" lang="en">
                          <a:highlight>
                            <a:srgbClr val="FFFFFF"/>
                          </a:highlight>
                          <a:latin typeface="Calibri"/>
                          <a:ea typeface="Calibri"/>
                          <a:cs typeface="Calibri"/>
                          <a:sym typeface="Calibri"/>
                        </a:rPr>
                        <a:t>Squeezed, because SD &lt; 1</a:t>
                      </a:r>
                      <a:endParaRPr i="1">
                        <a:latin typeface="Calibri"/>
                        <a:ea typeface="Calibri"/>
                        <a:cs typeface="Calibri"/>
                        <a:sym typeface="Calibri"/>
                      </a:endParaRPr>
                    </a:p>
                  </a:txBody>
                  <a:tcPr marT="91425" marB="91425" marR="91425" marL="91425"/>
                </a:tc>
              </a:tr>
              <a:tr h="396200">
                <a:tc>
                  <a:txBody>
                    <a:bodyPr/>
                    <a:lstStyle/>
                    <a:p>
                      <a:pPr indent="0" lvl="0" marL="0" rtl="0" algn="l">
                        <a:spcBef>
                          <a:spcPts val="0"/>
                        </a:spcBef>
                        <a:spcAft>
                          <a:spcPts val="0"/>
                        </a:spcAft>
                        <a:buNone/>
                      </a:pPr>
                      <a:r>
                        <a:rPr i="1" lang="en">
                          <a:solidFill>
                            <a:srgbClr val="BE59BE"/>
                          </a:solidFill>
                          <a:highlight>
                            <a:srgbClr val="FFFFFF"/>
                          </a:highlight>
                          <a:latin typeface="Calibri"/>
                          <a:ea typeface="Calibri"/>
                          <a:cs typeface="Calibri"/>
                          <a:sym typeface="Calibri"/>
                        </a:rPr>
                        <a:t>C (M = 0, SD = 2)</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i="1" lang="en">
                          <a:highlight>
                            <a:srgbClr val="FFFFFF"/>
                          </a:highlight>
                          <a:latin typeface="Calibri"/>
                          <a:ea typeface="Calibri"/>
                          <a:cs typeface="Calibri"/>
                          <a:sym typeface="Calibri"/>
                        </a:rPr>
                        <a:t>Stretched, because SD &gt; 1</a:t>
                      </a:r>
                      <a:endParaRPr i="1">
                        <a:latin typeface="Calibri"/>
                        <a:ea typeface="Calibri"/>
                        <a:cs typeface="Calibri"/>
                        <a:sym typeface="Calibri"/>
                      </a:endParaRPr>
                    </a:p>
                  </a:txBody>
                  <a:tcPr marT="91425" marB="91425" marR="91425" marL="91425"/>
                </a:tc>
              </a:tr>
              <a:tr h="396200">
                <a:tc>
                  <a:txBody>
                    <a:bodyPr/>
                    <a:lstStyle/>
                    <a:p>
                      <a:pPr indent="0" lvl="0" marL="0" rtl="0" algn="l">
                        <a:spcBef>
                          <a:spcPts val="0"/>
                        </a:spcBef>
                        <a:spcAft>
                          <a:spcPts val="0"/>
                        </a:spcAft>
                        <a:buNone/>
                      </a:pPr>
                      <a:r>
                        <a:rPr i="1" lang="en">
                          <a:solidFill>
                            <a:srgbClr val="16C6B3"/>
                          </a:solidFill>
                          <a:highlight>
                            <a:srgbClr val="FFFFFF"/>
                          </a:highlight>
                          <a:latin typeface="Calibri"/>
                          <a:ea typeface="Calibri"/>
                          <a:cs typeface="Calibri"/>
                          <a:sym typeface="Calibri"/>
                        </a:rPr>
                        <a:t>D (M = 1, SD = 1)</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i="1" lang="en">
                          <a:highlight>
                            <a:srgbClr val="FFFFFF"/>
                          </a:highlight>
                          <a:latin typeface="Calibri"/>
                          <a:ea typeface="Calibri"/>
                          <a:cs typeface="Calibri"/>
                          <a:sym typeface="Calibri"/>
                        </a:rPr>
                        <a:t>Shifted right, because M &gt; 0</a:t>
                      </a:r>
                      <a:endParaRPr i="1">
                        <a:latin typeface="Calibri"/>
                        <a:ea typeface="Calibri"/>
                        <a:cs typeface="Calibri"/>
                        <a:sym typeface="Calibri"/>
                      </a:endParaRPr>
                    </a:p>
                  </a:txBody>
                  <a:tcPr marT="91425" marB="91425" marR="91425" marL="91425"/>
                </a:tc>
              </a:tr>
              <a:tr h="396200">
                <a:tc>
                  <a:txBody>
                    <a:bodyPr/>
                    <a:lstStyle/>
                    <a:p>
                      <a:pPr indent="0" lvl="0" marL="0" rtl="0" algn="l">
                        <a:spcBef>
                          <a:spcPts val="0"/>
                        </a:spcBef>
                        <a:spcAft>
                          <a:spcPts val="0"/>
                        </a:spcAft>
                        <a:buNone/>
                      </a:pPr>
                      <a:r>
                        <a:rPr i="1" lang="en">
                          <a:solidFill>
                            <a:srgbClr val="FC5216"/>
                          </a:solidFill>
                          <a:highlight>
                            <a:srgbClr val="FFFFFF"/>
                          </a:highlight>
                          <a:latin typeface="Calibri"/>
                          <a:ea typeface="Calibri"/>
                          <a:cs typeface="Calibri"/>
                          <a:sym typeface="Calibri"/>
                        </a:rPr>
                        <a:t>E (M = –1, SD = 1)</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i="1" lang="en">
                          <a:highlight>
                            <a:srgbClr val="FFFFFF"/>
                          </a:highlight>
                          <a:latin typeface="Calibri"/>
                          <a:ea typeface="Calibri"/>
                          <a:cs typeface="Calibri"/>
                          <a:sym typeface="Calibri"/>
                        </a:rPr>
                        <a:t>Shifted left, because M &lt; 0</a:t>
                      </a:r>
                      <a:endParaRPr i="1">
                        <a:latin typeface="Calibri"/>
                        <a:ea typeface="Calibri"/>
                        <a:cs typeface="Calibri"/>
                        <a:sym typeface="Calibri"/>
                      </a:endParaRPr>
                    </a:p>
                  </a:txBody>
                  <a:tcPr marT="91425" marB="91425" marR="91425" marL="91425"/>
                </a:tc>
              </a:tr>
            </a:tbl>
          </a:graphicData>
        </a:graphic>
      </p:graphicFrame>
      <p:sp>
        <p:nvSpPr>
          <p:cNvPr id="859" name="Google Shape;859;p84"/>
          <p:cNvSpPr/>
          <p:nvPr/>
        </p:nvSpPr>
        <p:spPr>
          <a:xfrm>
            <a:off x="204925" y="3678275"/>
            <a:ext cx="8763000" cy="13290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4"/>
          <p:cNvSpPr txBox="1"/>
          <p:nvPr/>
        </p:nvSpPr>
        <p:spPr>
          <a:xfrm>
            <a:off x="235500" y="3754825"/>
            <a:ext cx="8665800" cy="1194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424242"/>
              </a:buClr>
              <a:buSzPts val="1700"/>
              <a:buFont typeface="Calibri"/>
              <a:buChar char="●"/>
            </a:pPr>
            <a:r>
              <a:rPr lang="en" sz="1700">
                <a:solidFill>
                  <a:srgbClr val="424242"/>
                </a:solidFill>
                <a:latin typeface="Calibri"/>
                <a:ea typeface="Calibri"/>
                <a:cs typeface="Calibri"/>
                <a:sym typeface="Calibri"/>
              </a:rPr>
              <a:t>Data points are referred to as </a:t>
            </a:r>
            <a:r>
              <a:rPr b="1" lang="en" sz="1700">
                <a:solidFill>
                  <a:srgbClr val="424242"/>
                </a:solidFill>
                <a:latin typeface="Calibri"/>
                <a:ea typeface="Calibri"/>
                <a:cs typeface="Calibri"/>
                <a:sym typeface="Calibri"/>
              </a:rPr>
              <a:t>x</a:t>
            </a:r>
            <a:r>
              <a:rPr lang="en" sz="1700">
                <a:solidFill>
                  <a:srgbClr val="424242"/>
                </a:solidFill>
                <a:latin typeface="Calibri"/>
                <a:ea typeface="Calibri"/>
                <a:cs typeface="Calibri"/>
                <a:sym typeface="Calibri"/>
              </a:rPr>
              <a:t> in a normal distribution, they are called </a:t>
            </a:r>
            <a:r>
              <a:rPr b="1" lang="en" sz="1700">
                <a:solidFill>
                  <a:srgbClr val="424242"/>
                </a:solidFill>
                <a:latin typeface="Calibri"/>
                <a:ea typeface="Calibri"/>
                <a:cs typeface="Calibri"/>
                <a:sym typeface="Calibri"/>
              </a:rPr>
              <a:t>z</a:t>
            </a:r>
            <a:r>
              <a:rPr lang="en" sz="1700">
                <a:solidFill>
                  <a:srgbClr val="424242"/>
                </a:solidFill>
                <a:latin typeface="Calibri"/>
                <a:ea typeface="Calibri"/>
                <a:cs typeface="Calibri"/>
                <a:sym typeface="Calibri"/>
              </a:rPr>
              <a:t> or </a:t>
            </a:r>
            <a:r>
              <a:rPr b="1" lang="en" sz="1700">
                <a:solidFill>
                  <a:srgbClr val="424242"/>
                </a:solidFill>
                <a:latin typeface="Calibri"/>
                <a:ea typeface="Calibri"/>
                <a:cs typeface="Calibri"/>
                <a:sym typeface="Calibri"/>
              </a:rPr>
              <a:t>z-scores</a:t>
            </a:r>
            <a:r>
              <a:rPr lang="en" sz="1700">
                <a:solidFill>
                  <a:srgbClr val="424242"/>
                </a:solidFill>
                <a:latin typeface="Calibri"/>
                <a:ea typeface="Calibri"/>
                <a:cs typeface="Calibri"/>
                <a:sym typeface="Calibri"/>
              </a:rPr>
              <a:t> in the z-distribution. A z-score is a standard score that tells you how many standard deviations away from the mean an individual value (x) lies`</a:t>
            </a:r>
            <a:endParaRPr sz="1700">
              <a:solidFill>
                <a:srgbClr val="424242"/>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5"/>
          <p:cNvSpPr/>
          <p:nvPr/>
        </p:nvSpPr>
        <p:spPr>
          <a:xfrm>
            <a:off x="125" y="1751800"/>
            <a:ext cx="9144000" cy="156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5"/>
          <p:cNvSpPr txBox="1"/>
          <p:nvPr/>
        </p:nvSpPr>
        <p:spPr>
          <a:xfrm>
            <a:off x="575675" y="2008250"/>
            <a:ext cx="811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Oswald"/>
                <a:ea typeface="Oswald"/>
                <a:cs typeface="Oswald"/>
                <a:sym typeface="Oswald"/>
              </a:rPr>
              <a:t>Permutations and Combinations</a:t>
            </a:r>
            <a:endParaRPr sz="4800">
              <a:solidFill>
                <a:schemeClr val="lt1"/>
              </a:solidFill>
              <a:latin typeface="Oswald"/>
              <a:ea typeface="Oswald"/>
              <a:cs typeface="Oswald"/>
              <a:sym typeface="Oswald"/>
            </a:endParaRPr>
          </a:p>
        </p:txBody>
      </p:sp>
      <p:sp>
        <p:nvSpPr>
          <p:cNvPr id="867" name="Google Shape;867;p85"/>
          <p:cNvSpPr/>
          <p:nvPr/>
        </p:nvSpPr>
        <p:spPr>
          <a:xfrm>
            <a:off x="78350" y="9704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6"/>
          <p:cNvSpPr/>
          <p:nvPr/>
        </p:nvSpPr>
        <p:spPr>
          <a:xfrm>
            <a:off x="87975" y="1014825"/>
            <a:ext cx="8848800" cy="9048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6"/>
          <p:cNvSpPr/>
          <p:nvPr/>
        </p:nvSpPr>
        <p:spPr>
          <a:xfrm>
            <a:off x="83100" y="2046375"/>
            <a:ext cx="5204100" cy="9048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txBox="1"/>
          <p:nvPr>
            <p:ph idx="1" type="body"/>
          </p:nvPr>
        </p:nvSpPr>
        <p:spPr>
          <a:xfrm>
            <a:off x="83100" y="542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What is the Fundamental Principle of Counting?</a:t>
            </a:r>
            <a:endParaRPr>
              <a:latin typeface="Calibri"/>
              <a:ea typeface="Calibri"/>
              <a:cs typeface="Calibri"/>
              <a:sym typeface="Calibri"/>
            </a:endParaRPr>
          </a:p>
        </p:txBody>
      </p:sp>
      <p:sp>
        <p:nvSpPr>
          <p:cNvPr id="875" name="Google Shape;875;p86"/>
          <p:cNvSpPr txBox="1"/>
          <p:nvPr>
            <p:ph type="title"/>
          </p:nvPr>
        </p:nvSpPr>
        <p:spPr>
          <a:xfrm>
            <a:off x="6900" y="64025"/>
            <a:ext cx="58137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Fundamentals Principle of Counting</a:t>
            </a:r>
            <a:endParaRPr sz="2800">
              <a:latin typeface="Calibri"/>
              <a:ea typeface="Calibri"/>
              <a:cs typeface="Calibri"/>
              <a:sym typeface="Calibri"/>
            </a:endParaRPr>
          </a:p>
        </p:txBody>
      </p:sp>
      <p:sp>
        <p:nvSpPr>
          <p:cNvPr id="876" name="Google Shape;876;p86"/>
          <p:cNvSpPr txBox="1"/>
          <p:nvPr/>
        </p:nvSpPr>
        <p:spPr>
          <a:xfrm>
            <a:off x="145025" y="1028700"/>
            <a:ext cx="86088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The principle states that - if </a:t>
            </a:r>
            <a:r>
              <a:rPr b="1" lang="en" sz="1800">
                <a:latin typeface="Calibri"/>
                <a:ea typeface="Calibri"/>
                <a:cs typeface="Calibri"/>
                <a:sym typeface="Calibri"/>
              </a:rPr>
              <a:t>an event</a:t>
            </a:r>
            <a:r>
              <a:rPr lang="en" sz="1800">
                <a:latin typeface="Calibri"/>
                <a:ea typeface="Calibri"/>
                <a:cs typeface="Calibri"/>
                <a:sym typeface="Calibri"/>
              </a:rPr>
              <a:t> </a:t>
            </a:r>
            <a:r>
              <a:rPr b="1" lang="en" sz="1800">
                <a:latin typeface="Calibri"/>
                <a:ea typeface="Calibri"/>
                <a:cs typeface="Calibri"/>
                <a:sym typeface="Calibri"/>
              </a:rPr>
              <a:t>can occur</a:t>
            </a:r>
            <a:r>
              <a:rPr lang="en" sz="1800">
                <a:latin typeface="Calibri"/>
                <a:ea typeface="Calibri"/>
                <a:cs typeface="Calibri"/>
                <a:sym typeface="Calibri"/>
              </a:rPr>
              <a:t> in </a:t>
            </a:r>
            <a:r>
              <a:rPr b="1" lang="en" sz="1800">
                <a:latin typeface="Calibri"/>
                <a:ea typeface="Calibri"/>
                <a:cs typeface="Calibri"/>
                <a:sym typeface="Calibri"/>
              </a:rPr>
              <a:t>m different ways</a:t>
            </a:r>
            <a:r>
              <a:rPr lang="en" sz="1800">
                <a:latin typeface="Calibri"/>
                <a:ea typeface="Calibri"/>
                <a:cs typeface="Calibri"/>
                <a:sym typeface="Calibri"/>
              </a:rPr>
              <a:t>, and another event can occur in </a:t>
            </a:r>
            <a:r>
              <a:rPr b="1" lang="en" sz="1800">
                <a:latin typeface="Calibri"/>
                <a:ea typeface="Calibri"/>
                <a:cs typeface="Calibri"/>
                <a:sym typeface="Calibri"/>
              </a:rPr>
              <a:t>n different ways</a:t>
            </a:r>
            <a:r>
              <a:rPr lang="en" sz="1800">
                <a:latin typeface="Calibri"/>
                <a:ea typeface="Calibri"/>
                <a:cs typeface="Calibri"/>
                <a:sym typeface="Calibri"/>
              </a:rPr>
              <a:t>, then the </a:t>
            </a:r>
            <a:r>
              <a:rPr b="1" lang="en" sz="1800">
                <a:latin typeface="Calibri"/>
                <a:ea typeface="Calibri"/>
                <a:cs typeface="Calibri"/>
                <a:sym typeface="Calibri"/>
              </a:rPr>
              <a:t>total number of occurrences</a:t>
            </a:r>
            <a:r>
              <a:rPr lang="en" sz="1800">
                <a:latin typeface="Calibri"/>
                <a:ea typeface="Calibri"/>
                <a:cs typeface="Calibri"/>
                <a:sym typeface="Calibri"/>
              </a:rPr>
              <a:t> of the events is </a:t>
            </a:r>
            <a:r>
              <a:rPr b="1" lang="en" sz="1800">
                <a:latin typeface="Calibri"/>
                <a:ea typeface="Calibri"/>
                <a:cs typeface="Calibri"/>
                <a:sym typeface="Calibri"/>
              </a:rPr>
              <a:t>m × n</a:t>
            </a:r>
            <a:r>
              <a:rPr lang="en" sz="1800">
                <a:latin typeface="Calibri"/>
                <a:ea typeface="Calibri"/>
                <a:cs typeface="Calibri"/>
                <a:sym typeface="Calibri"/>
              </a:rPr>
              <a:t>.</a:t>
            </a:r>
            <a:endParaRPr b="1" i="1" sz="1800">
              <a:latin typeface="Calibri"/>
              <a:ea typeface="Calibri"/>
              <a:cs typeface="Calibri"/>
              <a:sym typeface="Calibri"/>
            </a:endParaRPr>
          </a:p>
        </p:txBody>
      </p:sp>
      <p:sp>
        <p:nvSpPr>
          <p:cNvPr id="877" name="Google Shape;877;p86"/>
          <p:cNvSpPr txBox="1"/>
          <p:nvPr/>
        </p:nvSpPr>
        <p:spPr>
          <a:xfrm>
            <a:off x="145025" y="2019300"/>
            <a:ext cx="51423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Example - </a:t>
            </a:r>
            <a:r>
              <a:rPr lang="en" sz="1500">
                <a:latin typeface="Calibri"/>
                <a:ea typeface="Calibri"/>
                <a:cs typeface="Calibri"/>
                <a:sym typeface="Calibri"/>
              </a:rPr>
              <a:t>I have 3 books to read and 4 different places I can read these books - Home, Office, Park and Car. Total number of ways I can read books are 3 X 4 = 12 (as shown below) </a:t>
            </a:r>
            <a:endParaRPr sz="1500">
              <a:latin typeface="Calibri"/>
              <a:ea typeface="Calibri"/>
              <a:cs typeface="Calibri"/>
              <a:sym typeface="Calibri"/>
            </a:endParaRPr>
          </a:p>
        </p:txBody>
      </p:sp>
      <p:pic>
        <p:nvPicPr>
          <p:cNvPr id="878" name="Google Shape;878;p86"/>
          <p:cNvPicPr preferRelativeResize="0"/>
          <p:nvPr/>
        </p:nvPicPr>
        <p:blipFill>
          <a:blip r:embed="rId3">
            <a:alphaModFix/>
          </a:blip>
          <a:stretch>
            <a:fillRect/>
          </a:stretch>
        </p:blipFill>
        <p:spPr>
          <a:xfrm>
            <a:off x="5713850" y="2513348"/>
            <a:ext cx="3116175" cy="1846227"/>
          </a:xfrm>
          <a:prstGeom prst="rect">
            <a:avLst/>
          </a:prstGeom>
          <a:noFill/>
          <a:ln>
            <a:noFill/>
          </a:ln>
          <a:effectLst>
            <a:outerShdw blurRad="57150" rotWithShape="0" algn="bl" dir="5400000" dist="19050">
              <a:srgbClr val="000000">
                <a:alpha val="50000"/>
              </a:srgbClr>
            </a:outerShdw>
          </a:effectLst>
        </p:spPr>
      </p:pic>
      <p:graphicFrame>
        <p:nvGraphicFramePr>
          <p:cNvPr id="879" name="Google Shape;879;p86"/>
          <p:cNvGraphicFramePr/>
          <p:nvPr/>
        </p:nvGraphicFramePr>
        <p:xfrm>
          <a:off x="323575" y="3168825"/>
          <a:ext cx="3000000" cy="3000000"/>
        </p:xfrm>
        <a:graphic>
          <a:graphicData uri="http://schemas.openxmlformats.org/drawingml/2006/table">
            <a:tbl>
              <a:tblPr>
                <a:noFill/>
                <a:tableStyleId>{A9E7A084-7A39-4461-87EB-A3D604E095AF}</a:tableStyleId>
              </a:tblPr>
              <a:tblGrid>
                <a:gridCol w="779300"/>
                <a:gridCol w="1062700"/>
                <a:gridCol w="1016000"/>
                <a:gridCol w="1092200"/>
                <a:gridCol w="1013450"/>
              </a:tblGrid>
              <a:tr h="441125">
                <a:tc>
                  <a:txBody>
                    <a:bodyPr/>
                    <a:lstStyle/>
                    <a:p>
                      <a:pPr indent="0" lvl="0" marL="0" rtl="0" algn="ctr">
                        <a:spcBef>
                          <a:spcPts val="0"/>
                        </a:spcBef>
                        <a:spcAft>
                          <a:spcPts val="0"/>
                        </a:spcAft>
                        <a:buNone/>
                      </a:pPr>
                      <a:r>
                        <a:rPr b="1" lang="en" sz="1000"/>
                        <a:t>Books/ Places</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Home</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Office</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Park</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Car</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41125">
                <a:tc>
                  <a:txBody>
                    <a:bodyPr/>
                    <a:lstStyle/>
                    <a:p>
                      <a:pPr indent="0" lvl="0" marL="0" rtl="0" algn="ctr">
                        <a:spcBef>
                          <a:spcPts val="0"/>
                        </a:spcBef>
                        <a:spcAft>
                          <a:spcPts val="0"/>
                        </a:spcAft>
                        <a:buNone/>
                      </a:pPr>
                      <a:r>
                        <a:rPr b="1" lang="en" sz="1000"/>
                        <a:t>Book-1</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Book1/ Home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Book1/ Office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Book1/ Park</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Book1/ Car</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81875">
                <a:tc>
                  <a:txBody>
                    <a:bodyPr/>
                    <a:lstStyle/>
                    <a:p>
                      <a:pPr indent="0" lvl="0" marL="0" rtl="0" algn="ctr">
                        <a:spcBef>
                          <a:spcPts val="0"/>
                        </a:spcBef>
                        <a:spcAft>
                          <a:spcPts val="0"/>
                        </a:spcAft>
                        <a:buNone/>
                      </a:pPr>
                      <a:r>
                        <a:rPr b="1" lang="en" sz="1000"/>
                        <a:t>Book-2</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Book2/ Home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Book2/ Office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Book2/ Park</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Book2/ Car</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81875">
                <a:tc>
                  <a:txBody>
                    <a:bodyPr/>
                    <a:lstStyle/>
                    <a:p>
                      <a:pPr indent="0" lvl="0" marL="0" rtl="0" algn="ctr">
                        <a:spcBef>
                          <a:spcPts val="0"/>
                        </a:spcBef>
                        <a:spcAft>
                          <a:spcPts val="0"/>
                        </a:spcAft>
                        <a:buNone/>
                      </a:pPr>
                      <a:r>
                        <a:rPr b="1" lang="en" sz="1000"/>
                        <a:t>Book-3</a:t>
                      </a:r>
                      <a:endParaRPr b="1"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Book3/ Home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Book3/ Office</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Book3/ Park</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lang="en" sz="1000"/>
                        <a:t>Book3/ Car</a:t>
                      </a:r>
                      <a:endParaRPr sz="1000"/>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7"/>
          <p:cNvSpPr/>
          <p:nvPr/>
        </p:nvSpPr>
        <p:spPr>
          <a:xfrm>
            <a:off x="4804200" y="1400400"/>
            <a:ext cx="4124400" cy="3485400"/>
          </a:xfrm>
          <a:prstGeom prst="trapezoid">
            <a:avLst>
              <a:gd fmla="val 467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7"/>
          <p:cNvSpPr/>
          <p:nvPr/>
        </p:nvSpPr>
        <p:spPr>
          <a:xfrm>
            <a:off x="78350" y="11228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7"/>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Understanding Factorial</a:t>
            </a:r>
            <a:endParaRPr sz="2800">
              <a:latin typeface="Calibri"/>
              <a:ea typeface="Calibri"/>
              <a:cs typeface="Calibri"/>
              <a:sym typeface="Calibri"/>
            </a:endParaRPr>
          </a:p>
        </p:txBody>
      </p:sp>
      <p:sp>
        <p:nvSpPr>
          <p:cNvPr id="887" name="Google Shape;887;p87"/>
          <p:cNvSpPr/>
          <p:nvPr/>
        </p:nvSpPr>
        <p:spPr>
          <a:xfrm>
            <a:off x="164175" y="985825"/>
            <a:ext cx="4550400" cy="39762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7"/>
          <p:cNvSpPr txBox="1"/>
          <p:nvPr>
            <p:ph idx="1" type="body"/>
          </p:nvPr>
        </p:nvSpPr>
        <p:spPr>
          <a:xfrm>
            <a:off x="83100" y="542875"/>
            <a:ext cx="4550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What are Factorials?</a:t>
            </a:r>
            <a:endParaRPr>
              <a:latin typeface="Calibri"/>
              <a:ea typeface="Calibri"/>
              <a:cs typeface="Calibri"/>
              <a:sym typeface="Calibri"/>
            </a:endParaRPr>
          </a:p>
        </p:txBody>
      </p:sp>
      <p:sp>
        <p:nvSpPr>
          <p:cNvPr id="889" name="Google Shape;889;p87"/>
          <p:cNvSpPr txBox="1"/>
          <p:nvPr/>
        </p:nvSpPr>
        <p:spPr>
          <a:xfrm>
            <a:off x="68825" y="1104900"/>
            <a:ext cx="4645800" cy="378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Factorials was first discovered by Daniel Bernoulli.</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It is a simple concept which only involves multiplication.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Factorial is a multiplication operation of natural numbers with all the natural numbers that are less than it.</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Used in - Probability, Permutation and Combination.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Indicated by </a:t>
            </a:r>
            <a:r>
              <a:rPr b="1" lang="en" sz="1800">
                <a:latin typeface="Calibri"/>
                <a:ea typeface="Calibri"/>
                <a:cs typeface="Calibri"/>
                <a:sym typeface="Calibri"/>
              </a:rPr>
              <a:t>'!'.</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n Factorial is written as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n! = n × (n-1) × (n-2) × (n-3) × ….× 3 × 2 × 1</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n! = n × (n-1)!</a:t>
            </a:r>
            <a:endParaRPr b="1" sz="1800">
              <a:latin typeface="Calibri"/>
              <a:ea typeface="Calibri"/>
              <a:cs typeface="Calibri"/>
              <a:sym typeface="Calibri"/>
            </a:endParaRPr>
          </a:p>
        </p:txBody>
      </p:sp>
      <p:sp>
        <p:nvSpPr>
          <p:cNvPr id="890" name="Google Shape;890;p87"/>
          <p:cNvSpPr txBox="1"/>
          <p:nvPr>
            <p:ph idx="1" type="body"/>
          </p:nvPr>
        </p:nvSpPr>
        <p:spPr>
          <a:xfrm>
            <a:off x="5566200" y="3229200"/>
            <a:ext cx="3689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5! = 5 x 4 x 3 x 2 x 1 = 120</a:t>
            </a:r>
            <a:endParaRPr>
              <a:latin typeface="Calibri"/>
              <a:ea typeface="Calibri"/>
              <a:cs typeface="Calibri"/>
              <a:sym typeface="Calibri"/>
            </a:endParaRPr>
          </a:p>
        </p:txBody>
      </p:sp>
      <p:sp>
        <p:nvSpPr>
          <p:cNvPr id="891" name="Google Shape;891;p87"/>
          <p:cNvSpPr txBox="1"/>
          <p:nvPr>
            <p:ph idx="1" type="body"/>
          </p:nvPr>
        </p:nvSpPr>
        <p:spPr>
          <a:xfrm>
            <a:off x="5185200" y="3998700"/>
            <a:ext cx="34608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7! = 7 x 6 x 5 x 4 x 3 x 2 x 1 = 5040</a:t>
            </a:r>
            <a:endParaRPr>
              <a:latin typeface="Calibri"/>
              <a:ea typeface="Calibri"/>
              <a:cs typeface="Calibri"/>
              <a:sym typeface="Calibri"/>
            </a:endParaRPr>
          </a:p>
        </p:txBody>
      </p:sp>
      <p:sp>
        <p:nvSpPr>
          <p:cNvPr id="892" name="Google Shape;892;p87"/>
          <p:cNvSpPr txBox="1"/>
          <p:nvPr>
            <p:ph idx="1" type="body"/>
          </p:nvPr>
        </p:nvSpPr>
        <p:spPr>
          <a:xfrm>
            <a:off x="5413800" y="3610200"/>
            <a:ext cx="3996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6! = 6 x 5 x 4 x 3 x 2 x 1 = 720</a:t>
            </a:r>
            <a:endParaRPr>
              <a:latin typeface="Calibri"/>
              <a:ea typeface="Calibri"/>
              <a:cs typeface="Calibri"/>
              <a:sym typeface="Calibri"/>
            </a:endParaRPr>
          </a:p>
        </p:txBody>
      </p:sp>
      <p:sp>
        <p:nvSpPr>
          <p:cNvPr id="893" name="Google Shape;893;p87"/>
          <p:cNvSpPr txBox="1"/>
          <p:nvPr>
            <p:ph idx="1" type="body"/>
          </p:nvPr>
        </p:nvSpPr>
        <p:spPr>
          <a:xfrm>
            <a:off x="4956600" y="4379575"/>
            <a:ext cx="43338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935"/>
              <a:buNone/>
            </a:pPr>
            <a:r>
              <a:rPr b="1" lang="en" sz="1840">
                <a:latin typeface="Calibri"/>
                <a:ea typeface="Calibri"/>
                <a:cs typeface="Calibri"/>
                <a:sym typeface="Calibri"/>
              </a:rPr>
              <a:t>8! = 8 x  7 x 6 x 5 x 4 x 3 x 2 x 1 = 40320</a:t>
            </a:r>
            <a:endParaRPr sz="1840">
              <a:latin typeface="Calibri"/>
              <a:ea typeface="Calibri"/>
              <a:cs typeface="Calibri"/>
              <a:sym typeface="Calibri"/>
            </a:endParaRPr>
          </a:p>
        </p:txBody>
      </p:sp>
      <p:sp>
        <p:nvSpPr>
          <p:cNvPr id="894" name="Google Shape;894;p87"/>
          <p:cNvSpPr txBox="1"/>
          <p:nvPr>
            <p:ph idx="1" type="body"/>
          </p:nvPr>
        </p:nvSpPr>
        <p:spPr>
          <a:xfrm>
            <a:off x="6023400" y="2543400"/>
            <a:ext cx="1891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3! = 3 x 2 x 1 = 6</a:t>
            </a:r>
            <a:endParaRPr>
              <a:latin typeface="Calibri"/>
              <a:ea typeface="Calibri"/>
              <a:cs typeface="Calibri"/>
              <a:sym typeface="Calibri"/>
            </a:endParaRPr>
          </a:p>
        </p:txBody>
      </p:sp>
      <p:sp>
        <p:nvSpPr>
          <p:cNvPr id="895" name="Google Shape;895;p87"/>
          <p:cNvSpPr txBox="1"/>
          <p:nvPr>
            <p:ph idx="1" type="body"/>
          </p:nvPr>
        </p:nvSpPr>
        <p:spPr>
          <a:xfrm>
            <a:off x="6175800" y="2162400"/>
            <a:ext cx="1457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2! = 2 x 1 = 2</a:t>
            </a:r>
            <a:endParaRPr>
              <a:latin typeface="Calibri"/>
              <a:ea typeface="Calibri"/>
              <a:cs typeface="Calibri"/>
              <a:sym typeface="Calibri"/>
            </a:endParaRPr>
          </a:p>
        </p:txBody>
      </p:sp>
      <p:sp>
        <p:nvSpPr>
          <p:cNvPr id="896" name="Google Shape;896;p87"/>
          <p:cNvSpPr txBox="1"/>
          <p:nvPr>
            <p:ph idx="1" type="body"/>
          </p:nvPr>
        </p:nvSpPr>
        <p:spPr>
          <a:xfrm>
            <a:off x="5794800" y="2848200"/>
            <a:ext cx="2291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4! = 4 x 3 x 2 x 1 = 24</a:t>
            </a:r>
            <a:endParaRPr>
              <a:latin typeface="Calibri"/>
              <a:ea typeface="Calibri"/>
              <a:cs typeface="Calibri"/>
              <a:sym typeface="Calibri"/>
            </a:endParaRPr>
          </a:p>
        </p:txBody>
      </p:sp>
      <p:sp>
        <p:nvSpPr>
          <p:cNvPr id="897" name="Google Shape;897;p87"/>
          <p:cNvSpPr txBox="1"/>
          <p:nvPr>
            <p:ph idx="1" type="body"/>
          </p:nvPr>
        </p:nvSpPr>
        <p:spPr>
          <a:xfrm>
            <a:off x="6328200" y="1857600"/>
            <a:ext cx="1152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1! = 1 X 1 </a:t>
            </a:r>
            <a:endParaRPr>
              <a:latin typeface="Calibri"/>
              <a:ea typeface="Calibri"/>
              <a:cs typeface="Calibri"/>
              <a:sym typeface="Calibri"/>
            </a:endParaRPr>
          </a:p>
        </p:txBody>
      </p:sp>
      <p:sp>
        <p:nvSpPr>
          <p:cNvPr id="898" name="Google Shape;898;p87"/>
          <p:cNvSpPr txBox="1"/>
          <p:nvPr>
            <p:ph idx="1" type="body"/>
          </p:nvPr>
        </p:nvSpPr>
        <p:spPr>
          <a:xfrm>
            <a:off x="6480600" y="1552800"/>
            <a:ext cx="771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Calibri"/>
                <a:ea typeface="Calibri"/>
                <a:cs typeface="Calibri"/>
                <a:sym typeface="Calibri"/>
              </a:rPr>
              <a:t>0! = 1</a:t>
            </a:r>
            <a:endParaRPr>
              <a:latin typeface="Calibri"/>
              <a:ea typeface="Calibri"/>
              <a:cs typeface="Calibri"/>
              <a:sym typeface="Calibri"/>
            </a:endParaRPr>
          </a:p>
        </p:txBody>
      </p:sp>
      <p:sp>
        <p:nvSpPr>
          <p:cNvPr id="899" name="Google Shape;899;p87"/>
          <p:cNvSpPr txBox="1"/>
          <p:nvPr>
            <p:ph idx="1" type="body"/>
          </p:nvPr>
        </p:nvSpPr>
        <p:spPr>
          <a:xfrm>
            <a:off x="4578900" y="847675"/>
            <a:ext cx="4550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latin typeface="Calibri"/>
                <a:ea typeface="Calibri"/>
                <a:cs typeface="Calibri"/>
                <a:sym typeface="Calibri"/>
              </a:rPr>
              <a:t>Factorials from 0 till 8</a:t>
            </a:r>
            <a:endParaRPr>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8"/>
          <p:cNvSpPr/>
          <p:nvPr/>
        </p:nvSpPr>
        <p:spPr>
          <a:xfrm>
            <a:off x="78350" y="11228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8"/>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Permutations</a:t>
            </a:r>
            <a:endParaRPr sz="2800">
              <a:latin typeface="Calibri"/>
              <a:ea typeface="Calibri"/>
              <a:cs typeface="Calibri"/>
              <a:sym typeface="Calibri"/>
            </a:endParaRPr>
          </a:p>
        </p:txBody>
      </p:sp>
      <p:sp>
        <p:nvSpPr>
          <p:cNvPr id="906" name="Google Shape;906;p88"/>
          <p:cNvSpPr/>
          <p:nvPr/>
        </p:nvSpPr>
        <p:spPr>
          <a:xfrm>
            <a:off x="164175" y="985825"/>
            <a:ext cx="5287800" cy="39762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8"/>
          <p:cNvSpPr txBox="1"/>
          <p:nvPr/>
        </p:nvSpPr>
        <p:spPr>
          <a:xfrm>
            <a:off x="221225" y="1257300"/>
            <a:ext cx="5123400" cy="350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Permutation relates to </a:t>
            </a:r>
            <a:r>
              <a:rPr b="1" lang="en" sz="1800">
                <a:latin typeface="Calibri"/>
                <a:ea typeface="Calibri"/>
                <a:cs typeface="Calibri"/>
                <a:sym typeface="Calibri"/>
              </a:rPr>
              <a:t>the act of ‘arranging’ all the members of a set into some sequence or order.</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In other words, if the set is already ordered, then the rearranging of its elements is called the </a:t>
            </a:r>
            <a:r>
              <a:rPr b="1" lang="en" sz="1800">
                <a:latin typeface="Calibri"/>
                <a:ea typeface="Calibri"/>
                <a:cs typeface="Calibri"/>
                <a:sym typeface="Calibri"/>
              </a:rPr>
              <a:t>process of permuting</a:t>
            </a:r>
            <a:r>
              <a:rPr lang="en" sz="1800">
                <a:latin typeface="Calibri"/>
                <a:ea typeface="Calibri"/>
                <a:cs typeface="Calibri"/>
                <a:sym typeface="Calibri"/>
              </a:rPr>
              <a: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They often arise when different orderings on certain finite sets are considered.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Thus Permutations are - </a:t>
            </a:r>
            <a:r>
              <a:rPr b="1" lang="en" sz="1800">
                <a:latin typeface="Calibri"/>
                <a:ea typeface="Calibri"/>
                <a:cs typeface="Calibri"/>
                <a:sym typeface="Calibri"/>
              </a:rPr>
              <a:t>ARRANGEMENTS.</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A permutation is the </a:t>
            </a:r>
            <a:r>
              <a:rPr b="1" lang="en" sz="1800">
                <a:latin typeface="Calibri"/>
                <a:ea typeface="Calibri"/>
                <a:cs typeface="Calibri"/>
                <a:sym typeface="Calibri"/>
              </a:rPr>
              <a:t>choice of 'r' things</a:t>
            </a:r>
            <a:r>
              <a:rPr lang="en" sz="1800">
                <a:latin typeface="Calibri"/>
                <a:ea typeface="Calibri"/>
                <a:cs typeface="Calibri"/>
                <a:sym typeface="Calibri"/>
              </a:rPr>
              <a:t> from a </a:t>
            </a:r>
            <a:r>
              <a:rPr b="1" lang="en" sz="1800">
                <a:latin typeface="Calibri"/>
                <a:ea typeface="Calibri"/>
                <a:cs typeface="Calibri"/>
                <a:sym typeface="Calibri"/>
              </a:rPr>
              <a:t>set of 'n' things</a:t>
            </a:r>
            <a:r>
              <a:rPr lang="en" sz="1800">
                <a:latin typeface="Calibri"/>
                <a:ea typeface="Calibri"/>
                <a:cs typeface="Calibri"/>
                <a:sym typeface="Calibri"/>
              </a:rPr>
              <a:t> </a:t>
            </a:r>
            <a:r>
              <a:rPr b="1" lang="en" sz="1800">
                <a:latin typeface="Calibri"/>
                <a:ea typeface="Calibri"/>
                <a:cs typeface="Calibri"/>
                <a:sym typeface="Calibri"/>
              </a:rPr>
              <a:t>without replacement</a:t>
            </a:r>
            <a:r>
              <a:rPr lang="en" sz="1800">
                <a:latin typeface="Calibri"/>
                <a:ea typeface="Calibri"/>
                <a:cs typeface="Calibri"/>
                <a:sym typeface="Calibri"/>
              </a:rPr>
              <a:t> and where the order matters.</a:t>
            </a:r>
            <a:endParaRPr sz="1800">
              <a:latin typeface="Calibri"/>
              <a:ea typeface="Calibri"/>
              <a:cs typeface="Calibri"/>
              <a:sym typeface="Calibri"/>
            </a:endParaRPr>
          </a:p>
        </p:txBody>
      </p:sp>
      <p:pic>
        <p:nvPicPr>
          <p:cNvPr id="908" name="Google Shape;908;p88"/>
          <p:cNvPicPr preferRelativeResize="0"/>
          <p:nvPr/>
        </p:nvPicPr>
        <p:blipFill>
          <a:blip r:embed="rId3">
            <a:alphaModFix/>
          </a:blip>
          <a:stretch>
            <a:fillRect/>
          </a:stretch>
        </p:blipFill>
        <p:spPr>
          <a:xfrm>
            <a:off x="5311425" y="2338650"/>
            <a:ext cx="3216075" cy="127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9"/>
          <p:cNvSpPr/>
          <p:nvPr/>
        </p:nvSpPr>
        <p:spPr>
          <a:xfrm>
            <a:off x="78350" y="11228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9"/>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Combination</a:t>
            </a:r>
            <a:endParaRPr sz="2800">
              <a:latin typeface="Calibri"/>
              <a:ea typeface="Calibri"/>
              <a:cs typeface="Calibri"/>
              <a:sym typeface="Calibri"/>
            </a:endParaRPr>
          </a:p>
        </p:txBody>
      </p:sp>
      <p:sp>
        <p:nvSpPr>
          <p:cNvPr id="915" name="Google Shape;915;p89"/>
          <p:cNvSpPr/>
          <p:nvPr/>
        </p:nvSpPr>
        <p:spPr>
          <a:xfrm>
            <a:off x="164175" y="985825"/>
            <a:ext cx="5287800" cy="39762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9"/>
          <p:cNvSpPr txBox="1"/>
          <p:nvPr/>
        </p:nvSpPr>
        <p:spPr>
          <a:xfrm>
            <a:off x="221225" y="1181100"/>
            <a:ext cx="5123400" cy="350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Combination is a </a:t>
            </a:r>
            <a:r>
              <a:rPr b="1" lang="en" sz="1800">
                <a:latin typeface="Calibri"/>
                <a:ea typeface="Calibri"/>
                <a:cs typeface="Calibri"/>
                <a:sym typeface="Calibri"/>
              </a:rPr>
              <a:t>way of selecting items</a:t>
            </a:r>
            <a:r>
              <a:rPr lang="en" sz="1800">
                <a:latin typeface="Calibri"/>
                <a:ea typeface="Calibri"/>
                <a:cs typeface="Calibri"/>
                <a:sym typeface="Calibri"/>
              </a:rPr>
              <a:t> from a collection, such that (unlike permutations) </a:t>
            </a:r>
            <a:r>
              <a:rPr b="1" lang="en" sz="1800">
                <a:latin typeface="Calibri"/>
                <a:ea typeface="Calibri"/>
                <a:cs typeface="Calibri"/>
                <a:sym typeface="Calibri"/>
              </a:rPr>
              <a:t>the order of selection does not matter.</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Combination refers to the combination of 'n' things taken 'k' at a time without repetition.</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To refer to combinations in which repetition is allowed, the terms k-selection or k-combination with repetition are often used.</a:t>
            </a:r>
            <a:endParaRPr sz="1800">
              <a:latin typeface="Calibri"/>
              <a:ea typeface="Calibri"/>
              <a:cs typeface="Calibri"/>
              <a:sym typeface="Calibri"/>
            </a:endParaRPr>
          </a:p>
        </p:txBody>
      </p:sp>
      <p:pic>
        <p:nvPicPr>
          <p:cNvPr id="917" name="Google Shape;917;p89"/>
          <p:cNvPicPr preferRelativeResize="0"/>
          <p:nvPr/>
        </p:nvPicPr>
        <p:blipFill>
          <a:blip r:embed="rId3">
            <a:alphaModFix/>
          </a:blip>
          <a:stretch>
            <a:fillRect/>
          </a:stretch>
        </p:blipFill>
        <p:spPr>
          <a:xfrm>
            <a:off x="5344625" y="2365750"/>
            <a:ext cx="3763475" cy="986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0"/>
          <p:cNvSpPr/>
          <p:nvPr/>
        </p:nvSpPr>
        <p:spPr>
          <a:xfrm>
            <a:off x="164175" y="3834425"/>
            <a:ext cx="8862900" cy="1149900"/>
          </a:xfrm>
          <a:prstGeom prst="roundRect">
            <a:avLst>
              <a:gd fmla="val 28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0"/>
          <p:cNvSpPr/>
          <p:nvPr/>
        </p:nvSpPr>
        <p:spPr>
          <a:xfrm>
            <a:off x="164175" y="2313125"/>
            <a:ext cx="8862900" cy="13728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More examples of Permutations and Combination</a:t>
            </a:r>
            <a:endParaRPr sz="2800">
              <a:latin typeface="Calibri"/>
              <a:ea typeface="Calibri"/>
              <a:cs typeface="Calibri"/>
              <a:sym typeface="Calibri"/>
            </a:endParaRPr>
          </a:p>
        </p:txBody>
      </p:sp>
      <p:sp>
        <p:nvSpPr>
          <p:cNvPr id="925" name="Google Shape;925;p90"/>
          <p:cNvSpPr/>
          <p:nvPr/>
        </p:nvSpPr>
        <p:spPr>
          <a:xfrm>
            <a:off x="78350" y="9704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164175" y="560525"/>
            <a:ext cx="8862900" cy="16041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txBox="1"/>
          <p:nvPr/>
        </p:nvSpPr>
        <p:spPr>
          <a:xfrm>
            <a:off x="172500" y="2313575"/>
            <a:ext cx="8666700" cy="13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2) What are the different combination of selecting 2 different letters from a,b,c,d.</a:t>
            </a:r>
            <a:r>
              <a:rPr lang="en" sz="1800">
                <a:latin typeface="Calibri"/>
                <a:ea typeface="Calibri"/>
                <a:cs typeface="Calibri"/>
                <a:sym typeface="Calibri"/>
              </a:rPr>
              <a:t>		ab,	ac,	ad,    bc,	bd,	cd.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This can be calculated by </a:t>
            </a:r>
            <a:r>
              <a:rPr b="1" lang="en" sz="2000">
                <a:latin typeface="Calibri"/>
                <a:ea typeface="Calibri"/>
                <a:cs typeface="Calibri"/>
                <a:sym typeface="Calibri"/>
              </a:rPr>
              <a:t>C(4,2)</a:t>
            </a:r>
            <a:r>
              <a:rPr lang="en" sz="1800">
                <a:latin typeface="Calibri"/>
                <a:ea typeface="Calibri"/>
                <a:cs typeface="Calibri"/>
                <a:sym typeface="Calibri"/>
              </a:rPr>
              <a:t> i.e. </a:t>
            </a:r>
            <a:r>
              <a:rPr b="1" lang="en" sz="1800">
                <a:solidFill>
                  <a:srgbClr val="990000"/>
                </a:solidFill>
                <a:latin typeface="Calibri"/>
                <a:ea typeface="Calibri"/>
                <a:cs typeface="Calibri"/>
                <a:sym typeface="Calibri"/>
              </a:rPr>
              <a:t>4!/ 2! x (4-2)!</a:t>
            </a:r>
            <a:r>
              <a:rPr lang="en" sz="1800">
                <a:solidFill>
                  <a:srgbClr val="990000"/>
                </a:solidFill>
                <a:latin typeface="Calibri"/>
                <a:ea typeface="Calibri"/>
                <a:cs typeface="Calibri"/>
                <a:sym typeface="Calibri"/>
              </a:rPr>
              <a:t> </a:t>
            </a:r>
            <a:r>
              <a:rPr b="1" lang="en" sz="1800">
                <a:solidFill>
                  <a:srgbClr val="990000"/>
                </a:solidFill>
                <a:latin typeface="Calibri"/>
                <a:ea typeface="Calibri"/>
                <a:cs typeface="Calibri"/>
                <a:sym typeface="Calibri"/>
              </a:rPr>
              <a:t>= (4x3x2x1)/2x(2x1)</a:t>
            </a:r>
            <a:r>
              <a:rPr b="1" lang="en" sz="1800">
                <a:latin typeface="Calibri"/>
                <a:ea typeface="Calibri"/>
                <a:cs typeface="Calibri"/>
                <a:sym typeface="Calibri"/>
              </a:rPr>
              <a:t> = 6</a:t>
            </a:r>
            <a:endParaRPr sz="1800">
              <a:latin typeface="Calibri"/>
              <a:ea typeface="Calibri"/>
              <a:cs typeface="Calibri"/>
              <a:sym typeface="Calibri"/>
            </a:endParaRPr>
          </a:p>
        </p:txBody>
      </p:sp>
      <p:sp>
        <p:nvSpPr>
          <p:cNvPr id="928" name="Google Shape;928;p90"/>
          <p:cNvSpPr txBox="1"/>
          <p:nvPr/>
        </p:nvSpPr>
        <p:spPr>
          <a:xfrm>
            <a:off x="162450" y="589475"/>
            <a:ext cx="8666700" cy="15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Pick 2 letters from - a,b,c,d.</a:t>
            </a:r>
            <a:r>
              <a:rPr lang="e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rPr b="1" lang="en" sz="1800">
                <a:latin typeface="Calibri"/>
                <a:ea typeface="Calibri"/>
                <a:cs typeface="Calibri"/>
                <a:sym typeface="Calibri"/>
              </a:rPr>
              <a:t>1) In how many different ways can you pick the 2 letters.</a:t>
            </a:r>
            <a:r>
              <a:rPr lang="e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ab,	ac,	ad,   ba,   bc,    bd,    ca, 	cb,	cd,  da,    db,	dc.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This can be calculated by </a:t>
            </a:r>
            <a:r>
              <a:rPr b="1" lang="en" sz="2000">
                <a:latin typeface="Calibri"/>
                <a:ea typeface="Calibri"/>
                <a:cs typeface="Calibri"/>
                <a:sym typeface="Calibri"/>
              </a:rPr>
              <a:t>P(4,2)</a:t>
            </a:r>
            <a:r>
              <a:rPr lang="en" sz="1800">
                <a:latin typeface="Calibri"/>
                <a:ea typeface="Calibri"/>
                <a:cs typeface="Calibri"/>
                <a:sym typeface="Calibri"/>
              </a:rPr>
              <a:t> i.e. </a:t>
            </a:r>
            <a:r>
              <a:rPr b="1" lang="en" sz="1800">
                <a:solidFill>
                  <a:srgbClr val="A61C00"/>
                </a:solidFill>
                <a:latin typeface="Calibri"/>
                <a:ea typeface="Calibri"/>
                <a:cs typeface="Calibri"/>
                <a:sym typeface="Calibri"/>
              </a:rPr>
              <a:t>4!/ (4-2)!</a:t>
            </a:r>
            <a:r>
              <a:rPr lang="en" sz="1800">
                <a:solidFill>
                  <a:srgbClr val="A61C00"/>
                </a:solidFill>
                <a:latin typeface="Calibri"/>
                <a:ea typeface="Calibri"/>
                <a:cs typeface="Calibri"/>
                <a:sym typeface="Calibri"/>
              </a:rPr>
              <a:t> </a:t>
            </a:r>
            <a:r>
              <a:rPr b="1" lang="en" sz="1800">
                <a:solidFill>
                  <a:srgbClr val="A61C00"/>
                </a:solidFill>
                <a:latin typeface="Calibri"/>
                <a:ea typeface="Calibri"/>
                <a:cs typeface="Calibri"/>
                <a:sym typeface="Calibri"/>
              </a:rPr>
              <a:t>= (4x3x2x1)/(2x1)</a:t>
            </a:r>
            <a:r>
              <a:rPr b="1" lang="en" sz="1800">
                <a:latin typeface="Calibri"/>
                <a:ea typeface="Calibri"/>
                <a:cs typeface="Calibri"/>
                <a:sym typeface="Calibri"/>
              </a:rPr>
              <a:t> = 12</a:t>
            </a:r>
            <a:endParaRPr sz="1800">
              <a:latin typeface="Calibri"/>
              <a:ea typeface="Calibri"/>
              <a:cs typeface="Calibri"/>
              <a:sym typeface="Calibri"/>
            </a:endParaRPr>
          </a:p>
        </p:txBody>
      </p:sp>
      <p:sp>
        <p:nvSpPr>
          <p:cNvPr id="929" name="Google Shape;929;p90"/>
          <p:cNvSpPr txBox="1"/>
          <p:nvPr/>
        </p:nvSpPr>
        <p:spPr>
          <a:xfrm>
            <a:off x="248700" y="3913775"/>
            <a:ext cx="86667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latin typeface="Calibri"/>
                <a:ea typeface="Calibri"/>
                <a:cs typeface="Calibri"/>
                <a:sym typeface="Calibri"/>
              </a:rPr>
              <a:t>In Nutshell -</a:t>
            </a:r>
            <a:endParaRPr b="1" sz="1800">
              <a:solidFill>
                <a:srgbClr val="980000"/>
              </a:solidFill>
              <a:latin typeface="Calibri"/>
              <a:ea typeface="Calibri"/>
              <a:cs typeface="Calibri"/>
              <a:sym typeface="Calibri"/>
            </a:endParaRPr>
          </a:p>
          <a:p>
            <a:pPr indent="-342900" lvl="0" marL="457200" rtl="0" algn="l">
              <a:spcBef>
                <a:spcPts val="0"/>
              </a:spcBef>
              <a:spcAft>
                <a:spcPts val="0"/>
              </a:spcAft>
              <a:buClr>
                <a:srgbClr val="980000"/>
              </a:buClr>
              <a:buSzPts val="1800"/>
              <a:buFont typeface="Calibri"/>
              <a:buAutoNum type="alphaLcParenR"/>
            </a:pPr>
            <a:r>
              <a:rPr b="1" lang="en" sz="1800">
                <a:solidFill>
                  <a:srgbClr val="980000"/>
                </a:solidFill>
                <a:latin typeface="Calibri"/>
                <a:ea typeface="Calibri"/>
                <a:cs typeface="Calibri"/>
                <a:sym typeface="Calibri"/>
              </a:rPr>
              <a:t>In Permutation - ‘ab’ and ‘ba’ are not same as the ORDER is important</a:t>
            </a:r>
            <a:endParaRPr b="1" sz="1800">
              <a:solidFill>
                <a:srgbClr val="980000"/>
              </a:solidFill>
              <a:latin typeface="Calibri"/>
              <a:ea typeface="Calibri"/>
              <a:cs typeface="Calibri"/>
              <a:sym typeface="Calibri"/>
            </a:endParaRPr>
          </a:p>
          <a:p>
            <a:pPr indent="-342900" lvl="0" marL="457200" rtl="0" algn="l">
              <a:spcBef>
                <a:spcPts val="0"/>
              </a:spcBef>
              <a:spcAft>
                <a:spcPts val="0"/>
              </a:spcAft>
              <a:buClr>
                <a:srgbClr val="980000"/>
              </a:buClr>
              <a:buSzPts val="1800"/>
              <a:buFont typeface="Calibri"/>
              <a:buAutoNum type="alphaLcParenR"/>
            </a:pPr>
            <a:r>
              <a:rPr b="1" lang="en" sz="1800">
                <a:solidFill>
                  <a:srgbClr val="980000"/>
                </a:solidFill>
                <a:latin typeface="Calibri"/>
                <a:ea typeface="Calibri"/>
                <a:cs typeface="Calibri"/>
                <a:sym typeface="Calibri"/>
              </a:rPr>
              <a:t>In Combination - ‘ab’ and ‘ba’ are same. i.e. order is NOT important</a:t>
            </a:r>
            <a:endParaRPr b="1" sz="1800">
              <a:solidFill>
                <a:srgbClr val="98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1"/>
          <p:cNvSpPr/>
          <p:nvPr/>
        </p:nvSpPr>
        <p:spPr>
          <a:xfrm>
            <a:off x="140550" y="1899275"/>
            <a:ext cx="2486100" cy="27957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1"/>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Use of Permutation and Combination</a:t>
            </a:r>
            <a:endParaRPr sz="2800">
              <a:latin typeface="Calibri"/>
              <a:ea typeface="Calibri"/>
              <a:cs typeface="Calibri"/>
              <a:sym typeface="Calibri"/>
            </a:endParaRPr>
          </a:p>
        </p:txBody>
      </p:sp>
      <p:sp>
        <p:nvSpPr>
          <p:cNvPr id="936" name="Google Shape;936;p91"/>
          <p:cNvSpPr/>
          <p:nvPr/>
        </p:nvSpPr>
        <p:spPr>
          <a:xfrm>
            <a:off x="2150" y="10466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1"/>
          <p:cNvSpPr/>
          <p:nvPr/>
        </p:nvSpPr>
        <p:spPr>
          <a:xfrm>
            <a:off x="87975" y="636725"/>
            <a:ext cx="8862900" cy="10023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1"/>
          <p:cNvSpPr txBox="1"/>
          <p:nvPr/>
        </p:nvSpPr>
        <p:spPr>
          <a:xfrm>
            <a:off x="162450" y="741875"/>
            <a:ext cx="8666700" cy="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latin typeface="Calibri"/>
                <a:ea typeface="Calibri"/>
                <a:cs typeface="Calibri"/>
                <a:sym typeface="Calibri"/>
              </a:rPr>
              <a:t>PERMUTATION</a:t>
            </a:r>
            <a:r>
              <a:rPr b="1" lang="en" sz="1800">
                <a:latin typeface="Calibri"/>
                <a:ea typeface="Calibri"/>
                <a:cs typeface="Calibri"/>
                <a:sym typeface="Calibri"/>
              </a:rPr>
              <a:t> is used for the list of data (where the order of the data matters) </a:t>
            </a:r>
            <a:r>
              <a:rPr b="1" lang="en" sz="1800">
                <a:solidFill>
                  <a:srgbClr val="990000"/>
                </a:solidFill>
                <a:latin typeface="Calibri"/>
                <a:ea typeface="Calibri"/>
                <a:cs typeface="Calibri"/>
                <a:sym typeface="Calibri"/>
              </a:rPr>
              <a:t>COMBINATION</a:t>
            </a:r>
            <a:r>
              <a:rPr b="1" lang="en" sz="1800">
                <a:latin typeface="Calibri"/>
                <a:ea typeface="Calibri"/>
                <a:cs typeface="Calibri"/>
                <a:sym typeface="Calibri"/>
              </a:rPr>
              <a:t> is used for a group of data (where the order of data doesn’t matter)</a:t>
            </a:r>
            <a:endParaRPr b="1" sz="1800">
              <a:latin typeface="Calibri"/>
              <a:ea typeface="Calibri"/>
              <a:cs typeface="Calibri"/>
              <a:sym typeface="Calibri"/>
            </a:endParaRPr>
          </a:p>
        </p:txBody>
      </p:sp>
      <p:sp>
        <p:nvSpPr>
          <p:cNvPr id="939" name="Google Shape;939;p91"/>
          <p:cNvSpPr txBox="1"/>
          <p:nvPr/>
        </p:nvSpPr>
        <p:spPr>
          <a:xfrm>
            <a:off x="162450" y="1961075"/>
            <a:ext cx="2388000" cy="11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Calibri"/>
                <a:ea typeface="Calibri"/>
                <a:cs typeface="Calibri"/>
                <a:sym typeface="Calibri"/>
              </a:rPr>
              <a:t>Simulator for Permutation and Combination</a:t>
            </a:r>
            <a:endParaRPr b="1" sz="2000">
              <a:latin typeface="Calibri"/>
              <a:ea typeface="Calibri"/>
              <a:cs typeface="Calibri"/>
              <a:sym typeface="Calibri"/>
            </a:endParaRPr>
          </a:p>
        </p:txBody>
      </p:sp>
      <p:sp>
        <p:nvSpPr>
          <p:cNvPr id="940" name="Google Shape;940;p91">
            <a:hlinkClick r:id="rId3"/>
          </p:cNvPr>
          <p:cNvSpPr/>
          <p:nvPr/>
        </p:nvSpPr>
        <p:spPr>
          <a:xfrm>
            <a:off x="750325" y="3391175"/>
            <a:ext cx="1090200" cy="572700"/>
          </a:xfrm>
          <a:prstGeom prst="ellipse">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B5394"/>
                </a:solidFill>
              </a:rPr>
              <a:t>Click</a:t>
            </a:r>
            <a:endParaRPr b="1">
              <a:solidFill>
                <a:srgbClr val="0B5394"/>
              </a:solidFill>
            </a:endParaRPr>
          </a:p>
        </p:txBody>
      </p:sp>
      <p:graphicFrame>
        <p:nvGraphicFramePr>
          <p:cNvPr id="941" name="Google Shape;941;p91"/>
          <p:cNvGraphicFramePr/>
          <p:nvPr/>
        </p:nvGraphicFramePr>
        <p:xfrm>
          <a:off x="2865375" y="1997675"/>
          <a:ext cx="3000000" cy="3000000"/>
        </p:xfrm>
        <a:graphic>
          <a:graphicData uri="http://schemas.openxmlformats.org/drawingml/2006/table">
            <a:tbl>
              <a:tblPr>
                <a:noFill/>
                <a:tableStyleId>{A9E7A084-7A39-4461-87EB-A3D604E095AF}</a:tableStyleId>
              </a:tblPr>
              <a:tblGrid>
                <a:gridCol w="2954675"/>
                <a:gridCol w="2954675"/>
              </a:tblGrid>
              <a:tr h="396200">
                <a:tc>
                  <a:txBody>
                    <a:bodyPr/>
                    <a:lstStyle/>
                    <a:p>
                      <a:pPr indent="0" lvl="0" marL="0" rtl="0" algn="ctr">
                        <a:spcBef>
                          <a:spcPts val="0"/>
                        </a:spcBef>
                        <a:spcAft>
                          <a:spcPts val="0"/>
                        </a:spcAft>
                        <a:buNone/>
                      </a:pPr>
                      <a:r>
                        <a:rPr b="1" lang="en"/>
                        <a:t>Permutation Examples</a:t>
                      </a:r>
                      <a:endParaRPr b="1"/>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a:t>Combination Examples</a:t>
                      </a:r>
                      <a:endParaRPr b="1"/>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Arranging people, digits, numbers, alphabets, letters and colours</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a:t>Selection of menu, food, clothes, subjects and teams</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Picking a team captain, batsmen, bowler from a group in that order</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a:t>Picking three team members from a group.</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Picking 2 favourite colors, in order, from a color card</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a:t>Picking 2 colors from the color card.</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Picking first,second and third place </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a:t>Picking top 3 winners.</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51" name="Google Shape;151;p20"/>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The Dice Experiment</a:t>
            </a:r>
            <a:endParaRPr sz="2800">
              <a:latin typeface="Calibri"/>
              <a:ea typeface="Calibri"/>
              <a:cs typeface="Calibri"/>
              <a:sym typeface="Calibri"/>
            </a:endParaRPr>
          </a:p>
        </p:txBody>
      </p:sp>
      <p:sp>
        <p:nvSpPr>
          <p:cNvPr id="152" name="Google Shape;152;p20"/>
          <p:cNvSpPr/>
          <p:nvPr/>
        </p:nvSpPr>
        <p:spPr>
          <a:xfrm>
            <a:off x="235500" y="706850"/>
            <a:ext cx="7525200" cy="4310700"/>
          </a:xfrm>
          <a:prstGeom prst="roundRect">
            <a:avLst>
              <a:gd fmla="val 419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nvSpPr>
        <p:spPr>
          <a:xfrm>
            <a:off x="235500" y="783050"/>
            <a:ext cx="6481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Calibri"/>
                <a:ea typeface="Calibri"/>
                <a:cs typeface="Calibri"/>
                <a:sym typeface="Calibri"/>
              </a:rPr>
              <a:t>What happens when we roll 2 dice? How does probability work for different outcomes? What is the probability of rolling a 4 or a 7?</a:t>
            </a:r>
            <a:endParaRPr b="1">
              <a:solidFill>
                <a:srgbClr val="980000"/>
              </a:solidFill>
              <a:latin typeface="Calibri"/>
              <a:ea typeface="Calibri"/>
              <a:cs typeface="Calibri"/>
              <a:sym typeface="Calibri"/>
            </a:endParaRPr>
          </a:p>
        </p:txBody>
      </p:sp>
      <p:pic>
        <p:nvPicPr>
          <p:cNvPr id="154" name="Google Shape;154;p20"/>
          <p:cNvPicPr preferRelativeResize="0"/>
          <p:nvPr/>
        </p:nvPicPr>
        <p:blipFill>
          <a:blip r:embed="rId3">
            <a:alphaModFix/>
          </a:blip>
          <a:stretch>
            <a:fillRect/>
          </a:stretch>
        </p:blipFill>
        <p:spPr>
          <a:xfrm>
            <a:off x="7104125" y="519500"/>
            <a:ext cx="1758525" cy="1398825"/>
          </a:xfrm>
          <a:prstGeom prst="rect">
            <a:avLst/>
          </a:prstGeom>
          <a:noFill/>
          <a:ln>
            <a:noFill/>
          </a:ln>
          <a:effectLst>
            <a:outerShdw blurRad="57150" rotWithShape="0" algn="bl" dir="5400000" dist="19050">
              <a:srgbClr val="000000">
                <a:alpha val="50000"/>
              </a:srgbClr>
            </a:outerShdw>
          </a:effectLst>
        </p:spPr>
      </p:pic>
      <p:sp>
        <p:nvSpPr>
          <p:cNvPr id="155" name="Google Shape;155;p20"/>
          <p:cNvSpPr txBox="1"/>
          <p:nvPr/>
        </p:nvSpPr>
        <p:spPr>
          <a:xfrm>
            <a:off x="464100" y="1621250"/>
            <a:ext cx="3152400" cy="14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[1][1], [1][2], [1][3], [1][4], [1][5], [1][6],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[2][1], [2][2], [2][3], [2][4], [2][5], [2][6],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[3][1], [3][2], [3][3], [3][4], [3][5], [3][6],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[4][1], [4][2], [4][3], [4][4], [4][5], [4][6],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[5][1], [5][2], [5][3], [5][4], [5][5], [5][6],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[6][1], [6][2], [6][3], [6][4], [6][5], [6][6].</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156" name="Google Shape;156;p20"/>
          <p:cNvSpPr txBox="1"/>
          <p:nvPr/>
        </p:nvSpPr>
        <p:spPr>
          <a:xfrm>
            <a:off x="235500" y="3069050"/>
            <a:ext cx="4805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Favourable Outcomes (4 or 7)</a:t>
            </a:r>
            <a:endParaRPr b="1">
              <a:latin typeface="Calibri"/>
              <a:ea typeface="Calibri"/>
              <a:cs typeface="Calibri"/>
              <a:sym typeface="Calibri"/>
            </a:endParaRPr>
          </a:p>
        </p:txBody>
      </p:sp>
      <p:sp>
        <p:nvSpPr>
          <p:cNvPr id="157" name="Google Shape;157;p20"/>
          <p:cNvSpPr txBox="1"/>
          <p:nvPr/>
        </p:nvSpPr>
        <p:spPr>
          <a:xfrm>
            <a:off x="3764150" y="2040350"/>
            <a:ext cx="13473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n(Total)</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36</a:t>
            </a:r>
            <a:endParaRPr b="1" sz="1900">
              <a:latin typeface="Calibri"/>
              <a:ea typeface="Calibri"/>
              <a:cs typeface="Calibri"/>
              <a:sym typeface="Calibri"/>
            </a:endParaRPr>
          </a:p>
        </p:txBody>
      </p:sp>
      <p:sp>
        <p:nvSpPr>
          <p:cNvPr id="158" name="Google Shape;158;p20"/>
          <p:cNvSpPr txBox="1"/>
          <p:nvPr/>
        </p:nvSpPr>
        <p:spPr>
          <a:xfrm>
            <a:off x="464100" y="3450050"/>
            <a:ext cx="3152400" cy="14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[1][1], [1][2], </a:t>
            </a:r>
            <a:r>
              <a:rPr b="1" lang="en">
                <a:solidFill>
                  <a:srgbClr val="0000FF"/>
                </a:solidFill>
                <a:latin typeface="Calibri"/>
                <a:ea typeface="Calibri"/>
                <a:cs typeface="Calibri"/>
                <a:sym typeface="Calibri"/>
              </a:rPr>
              <a:t>[1][3]</a:t>
            </a:r>
            <a:r>
              <a:rPr b="1" lang="en">
                <a:latin typeface="Calibri"/>
                <a:ea typeface="Calibri"/>
                <a:cs typeface="Calibri"/>
                <a:sym typeface="Calibri"/>
              </a:rPr>
              <a:t>, </a:t>
            </a:r>
            <a:r>
              <a:rPr lang="en">
                <a:latin typeface="Calibri"/>
                <a:ea typeface="Calibri"/>
                <a:cs typeface="Calibri"/>
                <a:sym typeface="Calibri"/>
              </a:rPr>
              <a:t>[1][4], [1][5], </a:t>
            </a:r>
            <a:r>
              <a:rPr b="1" lang="en">
                <a:solidFill>
                  <a:srgbClr val="0000FF"/>
                </a:solidFill>
                <a:latin typeface="Calibri"/>
                <a:ea typeface="Calibri"/>
                <a:cs typeface="Calibri"/>
                <a:sym typeface="Calibri"/>
              </a:rPr>
              <a:t>[1][6]</a:t>
            </a:r>
            <a:r>
              <a:rPr b="1" lang="en">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[2][1], </a:t>
            </a:r>
            <a:r>
              <a:rPr b="1" lang="en">
                <a:solidFill>
                  <a:srgbClr val="0000FF"/>
                </a:solidFill>
                <a:latin typeface="Calibri"/>
                <a:ea typeface="Calibri"/>
                <a:cs typeface="Calibri"/>
                <a:sym typeface="Calibri"/>
              </a:rPr>
              <a:t>[2][2]</a:t>
            </a:r>
            <a:r>
              <a:rPr b="1" lang="en">
                <a:latin typeface="Calibri"/>
                <a:ea typeface="Calibri"/>
                <a:cs typeface="Calibri"/>
                <a:sym typeface="Calibri"/>
              </a:rPr>
              <a:t>, </a:t>
            </a:r>
            <a:r>
              <a:rPr lang="en">
                <a:latin typeface="Calibri"/>
                <a:ea typeface="Calibri"/>
                <a:cs typeface="Calibri"/>
                <a:sym typeface="Calibri"/>
              </a:rPr>
              <a:t>[2][3], [2][4], </a:t>
            </a:r>
            <a:r>
              <a:rPr b="1" lang="en">
                <a:solidFill>
                  <a:srgbClr val="0000FF"/>
                </a:solidFill>
                <a:latin typeface="Calibri"/>
                <a:ea typeface="Calibri"/>
                <a:cs typeface="Calibri"/>
                <a:sym typeface="Calibri"/>
              </a:rPr>
              <a:t>[2][5]</a:t>
            </a:r>
            <a:r>
              <a:rPr b="1" lang="en">
                <a:latin typeface="Calibri"/>
                <a:ea typeface="Calibri"/>
                <a:cs typeface="Calibri"/>
                <a:sym typeface="Calibri"/>
              </a:rPr>
              <a:t>, </a:t>
            </a:r>
            <a:r>
              <a:rPr lang="en">
                <a:latin typeface="Calibri"/>
                <a:ea typeface="Calibri"/>
                <a:cs typeface="Calibri"/>
                <a:sym typeface="Calibri"/>
              </a:rPr>
              <a:t>[2][6],</a:t>
            </a:r>
            <a:endParaRPr>
              <a:latin typeface="Calibri"/>
              <a:ea typeface="Calibri"/>
              <a:cs typeface="Calibri"/>
              <a:sym typeface="Calibri"/>
            </a:endParaRPr>
          </a:p>
          <a:p>
            <a:pPr indent="0" lvl="0" marL="0" rtl="0" algn="l">
              <a:spcBef>
                <a:spcPts val="0"/>
              </a:spcBef>
              <a:spcAft>
                <a:spcPts val="0"/>
              </a:spcAft>
              <a:buNone/>
            </a:pPr>
            <a:r>
              <a:rPr b="1" lang="en">
                <a:solidFill>
                  <a:srgbClr val="0000FF"/>
                </a:solidFill>
                <a:latin typeface="Calibri"/>
                <a:ea typeface="Calibri"/>
                <a:cs typeface="Calibri"/>
                <a:sym typeface="Calibri"/>
              </a:rPr>
              <a:t>[3][1]</a:t>
            </a:r>
            <a:r>
              <a:rPr b="1" lang="en">
                <a:latin typeface="Calibri"/>
                <a:ea typeface="Calibri"/>
                <a:cs typeface="Calibri"/>
                <a:sym typeface="Calibri"/>
              </a:rPr>
              <a:t>, </a:t>
            </a:r>
            <a:r>
              <a:rPr lang="en">
                <a:latin typeface="Calibri"/>
                <a:ea typeface="Calibri"/>
                <a:cs typeface="Calibri"/>
                <a:sym typeface="Calibri"/>
              </a:rPr>
              <a:t>[3][2], [3][3], </a:t>
            </a:r>
            <a:r>
              <a:rPr b="1" lang="en">
                <a:solidFill>
                  <a:srgbClr val="0000FF"/>
                </a:solidFill>
                <a:latin typeface="Calibri"/>
                <a:ea typeface="Calibri"/>
                <a:cs typeface="Calibri"/>
                <a:sym typeface="Calibri"/>
              </a:rPr>
              <a:t>[3][4]</a:t>
            </a:r>
            <a:r>
              <a:rPr b="1" lang="en">
                <a:latin typeface="Calibri"/>
                <a:ea typeface="Calibri"/>
                <a:cs typeface="Calibri"/>
                <a:sym typeface="Calibri"/>
              </a:rPr>
              <a:t>,</a:t>
            </a:r>
            <a:r>
              <a:rPr lang="en">
                <a:latin typeface="Calibri"/>
                <a:ea typeface="Calibri"/>
                <a:cs typeface="Calibri"/>
                <a:sym typeface="Calibri"/>
              </a:rPr>
              <a:t> [3][5], [3][6],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[4][1], [4][2], </a:t>
            </a:r>
            <a:r>
              <a:rPr b="1" lang="en">
                <a:solidFill>
                  <a:srgbClr val="0000FF"/>
                </a:solidFill>
                <a:latin typeface="Calibri"/>
                <a:ea typeface="Calibri"/>
                <a:cs typeface="Calibri"/>
                <a:sym typeface="Calibri"/>
              </a:rPr>
              <a:t>[4][3]</a:t>
            </a:r>
            <a:r>
              <a:rPr b="1" lang="en">
                <a:latin typeface="Calibri"/>
                <a:ea typeface="Calibri"/>
                <a:cs typeface="Calibri"/>
                <a:sym typeface="Calibri"/>
              </a:rPr>
              <a:t>, </a:t>
            </a:r>
            <a:r>
              <a:rPr lang="en">
                <a:latin typeface="Calibri"/>
                <a:ea typeface="Calibri"/>
                <a:cs typeface="Calibri"/>
                <a:sym typeface="Calibri"/>
              </a:rPr>
              <a:t>[4][4], [4][5], [4][6],</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[5][1],</a:t>
            </a:r>
            <a:r>
              <a:rPr b="1" lang="en">
                <a:latin typeface="Calibri"/>
                <a:ea typeface="Calibri"/>
                <a:cs typeface="Calibri"/>
                <a:sym typeface="Calibri"/>
              </a:rPr>
              <a:t> </a:t>
            </a:r>
            <a:r>
              <a:rPr b="1" lang="en">
                <a:solidFill>
                  <a:srgbClr val="0000FF"/>
                </a:solidFill>
                <a:latin typeface="Calibri"/>
                <a:ea typeface="Calibri"/>
                <a:cs typeface="Calibri"/>
                <a:sym typeface="Calibri"/>
              </a:rPr>
              <a:t>[5][2]</a:t>
            </a:r>
            <a:r>
              <a:rPr b="1" lang="en">
                <a:latin typeface="Calibri"/>
                <a:ea typeface="Calibri"/>
                <a:cs typeface="Calibri"/>
                <a:sym typeface="Calibri"/>
              </a:rPr>
              <a:t>, </a:t>
            </a:r>
            <a:r>
              <a:rPr lang="en">
                <a:latin typeface="Calibri"/>
                <a:ea typeface="Calibri"/>
                <a:cs typeface="Calibri"/>
                <a:sym typeface="Calibri"/>
              </a:rPr>
              <a:t>[5][3], [5][4], [5][5], [5][6],</a:t>
            </a:r>
            <a:endParaRPr>
              <a:latin typeface="Calibri"/>
              <a:ea typeface="Calibri"/>
              <a:cs typeface="Calibri"/>
              <a:sym typeface="Calibri"/>
            </a:endParaRPr>
          </a:p>
          <a:p>
            <a:pPr indent="0" lvl="0" marL="0" rtl="0" algn="l">
              <a:spcBef>
                <a:spcPts val="0"/>
              </a:spcBef>
              <a:spcAft>
                <a:spcPts val="0"/>
              </a:spcAft>
              <a:buNone/>
            </a:pPr>
            <a:r>
              <a:rPr b="1" lang="en">
                <a:solidFill>
                  <a:srgbClr val="0000FF"/>
                </a:solidFill>
                <a:latin typeface="Calibri"/>
                <a:ea typeface="Calibri"/>
                <a:cs typeface="Calibri"/>
                <a:sym typeface="Calibri"/>
              </a:rPr>
              <a:t>[6][1]</a:t>
            </a:r>
            <a:r>
              <a:rPr b="1" lang="en">
                <a:latin typeface="Calibri"/>
                <a:ea typeface="Calibri"/>
                <a:cs typeface="Calibri"/>
                <a:sym typeface="Calibri"/>
              </a:rPr>
              <a:t>, </a:t>
            </a:r>
            <a:r>
              <a:rPr lang="en">
                <a:latin typeface="Calibri"/>
                <a:ea typeface="Calibri"/>
                <a:cs typeface="Calibri"/>
                <a:sym typeface="Calibri"/>
              </a:rPr>
              <a:t>[6][2], [6][3], [6][4], [6][5], [6][6]</a:t>
            </a:r>
            <a:r>
              <a:rPr b="1" lang="en">
                <a:latin typeface="Calibri"/>
                <a:ea typeface="Calibri"/>
                <a:cs typeface="Calibri"/>
                <a:sym typeface="Calibri"/>
              </a:rPr>
              <a:t>.</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p:txBody>
      </p:sp>
      <p:sp>
        <p:nvSpPr>
          <p:cNvPr id="159" name="Google Shape;159;p20"/>
          <p:cNvSpPr txBox="1"/>
          <p:nvPr/>
        </p:nvSpPr>
        <p:spPr>
          <a:xfrm>
            <a:off x="235500" y="1316450"/>
            <a:ext cx="4805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Total Outcomes (The Sample Space)</a:t>
            </a:r>
            <a:endParaRPr b="1">
              <a:latin typeface="Calibri"/>
              <a:ea typeface="Calibri"/>
              <a:cs typeface="Calibri"/>
              <a:sym typeface="Calibri"/>
            </a:endParaRPr>
          </a:p>
        </p:txBody>
      </p:sp>
      <p:sp>
        <p:nvSpPr>
          <p:cNvPr id="160" name="Google Shape;160;p20"/>
          <p:cNvSpPr txBox="1"/>
          <p:nvPr/>
        </p:nvSpPr>
        <p:spPr>
          <a:xfrm>
            <a:off x="3840350" y="3945350"/>
            <a:ext cx="13473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n(4 or 7)</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9</a:t>
            </a:r>
            <a:endParaRPr b="1" sz="1900">
              <a:latin typeface="Calibri"/>
              <a:ea typeface="Calibri"/>
              <a:cs typeface="Calibri"/>
              <a:sym typeface="Calibri"/>
            </a:endParaRPr>
          </a:p>
        </p:txBody>
      </p:sp>
      <p:grpSp>
        <p:nvGrpSpPr>
          <p:cNvPr id="161" name="Google Shape;161;p20"/>
          <p:cNvGrpSpPr/>
          <p:nvPr/>
        </p:nvGrpSpPr>
        <p:grpSpPr>
          <a:xfrm>
            <a:off x="6050150" y="2497550"/>
            <a:ext cx="1347300" cy="883800"/>
            <a:chOff x="4830950" y="2726150"/>
            <a:chExt cx="1347300" cy="883800"/>
          </a:xfrm>
        </p:grpSpPr>
        <p:sp>
          <p:nvSpPr>
            <p:cNvPr id="162" name="Google Shape;162;p20"/>
            <p:cNvSpPr txBox="1"/>
            <p:nvPr/>
          </p:nvSpPr>
          <p:spPr>
            <a:xfrm>
              <a:off x="4830950" y="2726150"/>
              <a:ext cx="13473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n(4 or 7)</a:t>
              </a:r>
              <a:endParaRPr b="1" sz="1900">
                <a:latin typeface="Calibri"/>
                <a:ea typeface="Calibri"/>
                <a:cs typeface="Calibri"/>
                <a:sym typeface="Calibri"/>
              </a:endParaRPr>
            </a:p>
          </p:txBody>
        </p:sp>
        <p:sp>
          <p:nvSpPr>
            <p:cNvPr id="163" name="Google Shape;163;p20"/>
            <p:cNvSpPr txBox="1"/>
            <p:nvPr/>
          </p:nvSpPr>
          <p:spPr>
            <a:xfrm>
              <a:off x="4907150" y="3183350"/>
              <a:ext cx="11421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 (Total)</a:t>
              </a:r>
              <a:endParaRPr b="1" sz="1900">
                <a:latin typeface="Calibri"/>
                <a:ea typeface="Calibri"/>
                <a:cs typeface="Calibri"/>
                <a:sym typeface="Calibri"/>
              </a:endParaRPr>
            </a:p>
          </p:txBody>
        </p:sp>
        <p:cxnSp>
          <p:nvCxnSpPr>
            <p:cNvPr id="164" name="Google Shape;164;p20"/>
            <p:cNvCxnSpPr/>
            <p:nvPr/>
          </p:nvCxnSpPr>
          <p:spPr>
            <a:xfrm>
              <a:off x="4859000" y="3216100"/>
              <a:ext cx="1259100" cy="0"/>
            </a:xfrm>
            <a:prstGeom prst="straightConnector1">
              <a:avLst/>
            </a:prstGeom>
            <a:noFill/>
            <a:ln cap="flat" cmpd="sng" w="38100">
              <a:solidFill>
                <a:schemeClr val="dk2"/>
              </a:solidFill>
              <a:prstDash val="solid"/>
              <a:round/>
              <a:headEnd len="med" w="med" type="none"/>
              <a:tailEnd len="med" w="med" type="none"/>
            </a:ln>
          </p:spPr>
        </p:cxnSp>
      </p:grpSp>
      <p:sp>
        <p:nvSpPr>
          <p:cNvPr id="165" name="Google Shape;165;p20"/>
          <p:cNvSpPr txBox="1"/>
          <p:nvPr/>
        </p:nvSpPr>
        <p:spPr>
          <a:xfrm>
            <a:off x="5897750" y="3411950"/>
            <a:ext cx="16167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 9/36 = 0.25</a:t>
            </a:r>
            <a:endParaRPr b="1" sz="1900">
              <a:latin typeface="Calibri"/>
              <a:ea typeface="Calibri"/>
              <a:cs typeface="Calibri"/>
              <a:sym typeface="Calibri"/>
            </a:endParaRPr>
          </a:p>
        </p:txBody>
      </p:sp>
      <p:grpSp>
        <p:nvGrpSpPr>
          <p:cNvPr id="166" name="Google Shape;166;p20"/>
          <p:cNvGrpSpPr/>
          <p:nvPr/>
        </p:nvGrpSpPr>
        <p:grpSpPr>
          <a:xfrm>
            <a:off x="3540300" y="2202800"/>
            <a:ext cx="486600" cy="2133600"/>
            <a:chOff x="3540300" y="2202800"/>
            <a:chExt cx="486600" cy="2133600"/>
          </a:xfrm>
        </p:grpSpPr>
        <p:cxnSp>
          <p:nvCxnSpPr>
            <p:cNvPr id="167" name="Google Shape;167;p20"/>
            <p:cNvCxnSpPr/>
            <p:nvPr/>
          </p:nvCxnSpPr>
          <p:spPr>
            <a:xfrm>
              <a:off x="3540300" y="2202800"/>
              <a:ext cx="421500" cy="81300"/>
            </a:xfrm>
            <a:prstGeom prst="straightConnector1">
              <a:avLst/>
            </a:prstGeom>
            <a:noFill/>
            <a:ln cap="flat" cmpd="sng" w="19050">
              <a:solidFill>
                <a:srgbClr val="980000"/>
              </a:solidFill>
              <a:prstDash val="solid"/>
              <a:round/>
              <a:headEnd len="med" w="med" type="none"/>
              <a:tailEnd len="med" w="med" type="triangle"/>
            </a:ln>
          </p:spPr>
        </p:cxnSp>
        <p:cxnSp>
          <p:nvCxnSpPr>
            <p:cNvPr id="168" name="Google Shape;168;p20"/>
            <p:cNvCxnSpPr/>
            <p:nvPr/>
          </p:nvCxnSpPr>
          <p:spPr>
            <a:xfrm flipH="1" rot="10800000">
              <a:off x="3540300" y="4221200"/>
              <a:ext cx="486600" cy="115200"/>
            </a:xfrm>
            <a:prstGeom prst="straightConnector1">
              <a:avLst/>
            </a:prstGeom>
            <a:noFill/>
            <a:ln cap="flat" cmpd="sng" w="19050">
              <a:solidFill>
                <a:srgbClr val="980000"/>
              </a:solidFill>
              <a:prstDash val="solid"/>
              <a:round/>
              <a:headEnd len="med" w="med" type="none"/>
              <a:tailEnd len="med" w="med" type="triangle"/>
            </a:ln>
          </p:spPr>
        </p:cxnSp>
      </p:grpSp>
      <p:grpSp>
        <p:nvGrpSpPr>
          <p:cNvPr id="169" name="Google Shape;169;p20"/>
          <p:cNvGrpSpPr/>
          <p:nvPr/>
        </p:nvGrpSpPr>
        <p:grpSpPr>
          <a:xfrm>
            <a:off x="5216700" y="2660000"/>
            <a:ext cx="486600" cy="1219200"/>
            <a:chOff x="5216700" y="2660000"/>
            <a:chExt cx="486600" cy="1219200"/>
          </a:xfrm>
        </p:grpSpPr>
        <p:cxnSp>
          <p:nvCxnSpPr>
            <p:cNvPr id="170" name="Google Shape;170;p20"/>
            <p:cNvCxnSpPr/>
            <p:nvPr/>
          </p:nvCxnSpPr>
          <p:spPr>
            <a:xfrm>
              <a:off x="5216700" y="2660000"/>
              <a:ext cx="421500" cy="81300"/>
            </a:xfrm>
            <a:prstGeom prst="straightConnector1">
              <a:avLst/>
            </a:prstGeom>
            <a:noFill/>
            <a:ln cap="flat" cmpd="sng" w="19050">
              <a:solidFill>
                <a:srgbClr val="980000"/>
              </a:solidFill>
              <a:prstDash val="solid"/>
              <a:round/>
              <a:headEnd len="med" w="med" type="none"/>
              <a:tailEnd len="med" w="med" type="triangle"/>
            </a:ln>
          </p:spPr>
        </p:cxnSp>
        <p:cxnSp>
          <p:nvCxnSpPr>
            <p:cNvPr id="171" name="Google Shape;171;p20"/>
            <p:cNvCxnSpPr/>
            <p:nvPr/>
          </p:nvCxnSpPr>
          <p:spPr>
            <a:xfrm flipH="1" rot="10800000">
              <a:off x="5216700" y="3764000"/>
              <a:ext cx="486600" cy="115200"/>
            </a:xfrm>
            <a:prstGeom prst="straightConnector1">
              <a:avLst/>
            </a:prstGeom>
            <a:noFill/>
            <a:ln cap="flat" cmpd="sng" w="19050">
              <a:solidFill>
                <a:srgbClr val="980000"/>
              </a:solidFill>
              <a:prstDash val="solid"/>
              <a:round/>
              <a:headEnd len="med" w="med" type="none"/>
              <a:tailEnd len="med" w="med" type="triangle"/>
            </a:ln>
          </p:spPr>
        </p:cxn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2"/>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47" name="Google Shape;947;p92"/>
          <p:cNvSpPr/>
          <p:nvPr/>
        </p:nvSpPr>
        <p:spPr>
          <a:xfrm>
            <a:off x="78350" y="11990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2"/>
          <p:cNvSpPr/>
          <p:nvPr/>
        </p:nvSpPr>
        <p:spPr>
          <a:xfrm>
            <a:off x="164175" y="789125"/>
            <a:ext cx="8862900" cy="7947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2"/>
          <p:cNvSpPr/>
          <p:nvPr/>
        </p:nvSpPr>
        <p:spPr>
          <a:xfrm>
            <a:off x="164175" y="1779725"/>
            <a:ext cx="8862900" cy="10023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2"/>
          <p:cNvSpPr txBox="1"/>
          <p:nvPr/>
        </p:nvSpPr>
        <p:spPr>
          <a:xfrm>
            <a:off x="162450" y="1808675"/>
            <a:ext cx="28791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Total Permutations  =  </a:t>
            </a:r>
            <a:r>
              <a:rPr b="1" baseline="30000" lang="en" sz="2100">
                <a:latin typeface="Calibri"/>
                <a:ea typeface="Calibri"/>
                <a:cs typeface="Calibri"/>
                <a:sym typeface="Calibri"/>
              </a:rPr>
              <a:t>n </a:t>
            </a:r>
            <a:r>
              <a:rPr b="1" lang="en" sz="2100">
                <a:latin typeface="Calibri"/>
                <a:ea typeface="Calibri"/>
                <a:cs typeface="Calibri"/>
                <a:sym typeface="Calibri"/>
              </a:rPr>
              <a:t>P</a:t>
            </a:r>
            <a:r>
              <a:rPr b="1" baseline="-25000" lang="en" sz="2100">
                <a:latin typeface="Calibri"/>
                <a:ea typeface="Calibri"/>
                <a:cs typeface="Calibri"/>
                <a:sym typeface="Calibri"/>
              </a:rPr>
              <a:t>r</a:t>
            </a:r>
            <a:r>
              <a:rPr b="1" lang="en" sz="2100">
                <a:latin typeface="Calibri"/>
                <a:ea typeface="Calibri"/>
                <a:cs typeface="Calibri"/>
                <a:sym typeface="Calibri"/>
              </a:rPr>
              <a:t> </a:t>
            </a:r>
            <a:endParaRPr b="1" sz="2100">
              <a:latin typeface="Calibri"/>
              <a:ea typeface="Calibri"/>
              <a:cs typeface="Calibri"/>
              <a:sym typeface="Calibri"/>
            </a:endParaRPr>
          </a:p>
        </p:txBody>
      </p:sp>
      <p:sp>
        <p:nvSpPr>
          <p:cNvPr id="951" name="Google Shape;951;p92"/>
          <p:cNvSpPr txBox="1"/>
          <p:nvPr/>
        </p:nvSpPr>
        <p:spPr>
          <a:xfrm>
            <a:off x="238650" y="894275"/>
            <a:ext cx="86667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For the word - CODE - write all the Permutations possible.</a:t>
            </a:r>
            <a:endParaRPr b="1" sz="1800">
              <a:latin typeface="Calibri"/>
              <a:ea typeface="Calibri"/>
              <a:cs typeface="Calibri"/>
              <a:sym typeface="Calibri"/>
            </a:endParaRPr>
          </a:p>
        </p:txBody>
      </p:sp>
      <p:sp>
        <p:nvSpPr>
          <p:cNvPr id="952" name="Google Shape;952;p92"/>
          <p:cNvSpPr txBox="1"/>
          <p:nvPr/>
        </p:nvSpPr>
        <p:spPr>
          <a:xfrm>
            <a:off x="1000650" y="2265875"/>
            <a:ext cx="2879100" cy="5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n = 4 and r = 4 </a:t>
            </a:r>
            <a:r>
              <a:rPr lang="en" sz="2100">
                <a:latin typeface="Calibri"/>
                <a:ea typeface="Calibri"/>
                <a:cs typeface="Calibri"/>
                <a:sym typeface="Calibri"/>
              </a:rPr>
              <a:t> </a:t>
            </a:r>
            <a:endParaRPr sz="2100">
              <a:latin typeface="Calibri"/>
              <a:ea typeface="Calibri"/>
              <a:cs typeface="Calibri"/>
              <a:sym typeface="Calibri"/>
            </a:endParaRPr>
          </a:p>
        </p:txBody>
      </p:sp>
      <p:sp>
        <p:nvSpPr>
          <p:cNvPr id="953" name="Google Shape;953;p92"/>
          <p:cNvSpPr txBox="1"/>
          <p:nvPr/>
        </p:nvSpPr>
        <p:spPr>
          <a:xfrm>
            <a:off x="2753250" y="2951675"/>
            <a:ext cx="3831000" cy="19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libri"/>
                <a:ea typeface="Calibri"/>
                <a:cs typeface="Calibri"/>
                <a:sym typeface="Calibri"/>
              </a:rPr>
              <a:t>C,D,E,O	D,C,E,O	E,C,D,O	O,C,D,E</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C,D,O,E	D,C,O,E	E,C,O,D	O,C,E,D</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C,E,D,O	D,E,C,O	E,D,C,O	O,D,C,E</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C,E,O,D	D,E,O,C	E,D,O,C	O,D,E,C</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C,O,D,E	D,O,C,E	E,O,C,D	O,E,C,D</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C,O,E,D	D,O,E,C	E,O,D,C	O,E,D,C</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954" name="Google Shape;954;p92"/>
          <p:cNvSpPr txBox="1"/>
          <p:nvPr/>
        </p:nvSpPr>
        <p:spPr>
          <a:xfrm>
            <a:off x="5191650" y="2265875"/>
            <a:ext cx="2879100" cy="5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 4!/ (4-4)!</a:t>
            </a:r>
            <a:endParaRPr sz="21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3"/>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60" name="Google Shape;960;p93"/>
          <p:cNvSpPr/>
          <p:nvPr/>
        </p:nvSpPr>
        <p:spPr>
          <a:xfrm>
            <a:off x="78350" y="11990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3"/>
          <p:cNvSpPr/>
          <p:nvPr/>
        </p:nvSpPr>
        <p:spPr>
          <a:xfrm>
            <a:off x="164175" y="789125"/>
            <a:ext cx="8862900" cy="7947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p:nvPr/>
        </p:nvSpPr>
        <p:spPr>
          <a:xfrm>
            <a:off x="164175" y="1779725"/>
            <a:ext cx="3798600" cy="31521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3"/>
          <p:cNvSpPr txBox="1"/>
          <p:nvPr/>
        </p:nvSpPr>
        <p:spPr>
          <a:xfrm>
            <a:off x="162450" y="1961075"/>
            <a:ext cx="3708300" cy="25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Words that can be created using 5 letters</a:t>
            </a:r>
            <a:endParaRPr sz="1600">
              <a:latin typeface="Calibri"/>
              <a:ea typeface="Calibri"/>
              <a:cs typeface="Calibri"/>
              <a:sym typeface="Calibri"/>
            </a:endParaRPr>
          </a:p>
          <a:p>
            <a:pPr indent="0" lvl="0" marL="0" rtl="0" algn="l">
              <a:spcBef>
                <a:spcPts val="0"/>
              </a:spcBef>
              <a:spcAft>
                <a:spcPts val="0"/>
              </a:spcAft>
              <a:buNone/>
            </a:pPr>
            <a:r>
              <a:rPr b="1" lang="en" sz="1800">
                <a:latin typeface="Calibri"/>
                <a:ea typeface="Calibri"/>
                <a:cs typeface="Calibri"/>
                <a:sym typeface="Calibri"/>
              </a:rPr>
              <a:t>Total Permutations</a:t>
            </a:r>
            <a:r>
              <a:rPr lang="e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  </a:t>
            </a:r>
            <a:r>
              <a:rPr b="1" baseline="30000" lang="en" sz="2100">
                <a:latin typeface="Calibri"/>
                <a:ea typeface="Calibri"/>
                <a:cs typeface="Calibri"/>
                <a:sym typeface="Calibri"/>
              </a:rPr>
              <a:t>n </a:t>
            </a:r>
            <a:r>
              <a:rPr b="1" lang="en" sz="2100">
                <a:latin typeface="Calibri"/>
                <a:ea typeface="Calibri"/>
                <a:cs typeface="Calibri"/>
                <a:sym typeface="Calibri"/>
              </a:rPr>
              <a:t>P</a:t>
            </a:r>
            <a:r>
              <a:rPr b="1" baseline="-25000" lang="en" sz="2100">
                <a:latin typeface="Calibri"/>
                <a:ea typeface="Calibri"/>
                <a:cs typeface="Calibri"/>
                <a:sym typeface="Calibri"/>
              </a:rPr>
              <a:t>r</a:t>
            </a:r>
            <a:r>
              <a:rPr baseline="-25000" lang="en" sz="2100">
                <a:latin typeface="Calibri"/>
                <a:ea typeface="Calibri"/>
                <a:cs typeface="Calibri"/>
                <a:sym typeface="Calibri"/>
              </a:rPr>
              <a:t>  </a:t>
            </a:r>
            <a:r>
              <a:rPr lang="en" sz="1800">
                <a:latin typeface="Calibri"/>
                <a:ea typeface="Calibri"/>
                <a:cs typeface="Calibri"/>
                <a:sym typeface="Calibri"/>
              </a:rPr>
              <a:t>where </a:t>
            </a:r>
            <a:r>
              <a:rPr b="1" lang="en" sz="1800">
                <a:latin typeface="Calibri"/>
                <a:ea typeface="Calibri"/>
                <a:cs typeface="Calibri"/>
                <a:sym typeface="Calibri"/>
              </a:rPr>
              <a:t>n = 5 </a:t>
            </a:r>
            <a:r>
              <a:rPr lang="en" sz="1800">
                <a:latin typeface="Calibri"/>
                <a:ea typeface="Calibri"/>
                <a:cs typeface="Calibri"/>
                <a:sym typeface="Calibri"/>
              </a:rPr>
              <a:t>and </a:t>
            </a:r>
            <a:r>
              <a:rPr b="1" lang="en" sz="1800">
                <a:latin typeface="Calibri"/>
                <a:ea typeface="Calibri"/>
                <a:cs typeface="Calibri"/>
                <a:sym typeface="Calibri"/>
              </a:rPr>
              <a:t>r = 5</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Now since there are 2 A in the word we will divide by 2! Because the position of the 2 A’s does not make a difference in the arrangement. Hence the final answer = </a:t>
            </a:r>
            <a:r>
              <a:rPr b="1" lang="en" sz="1800">
                <a:latin typeface="Calibri"/>
                <a:ea typeface="Calibri"/>
                <a:cs typeface="Calibri"/>
                <a:sym typeface="Calibri"/>
              </a:rPr>
              <a:t>5!/(5-5)!*2! </a:t>
            </a:r>
            <a:r>
              <a:rPr lang="en" sz="1800">
                <a:latin typeface="Calibri"/>
                <a:ea typeface="Calibri"/>
                <a:cs typeface="Calibri"/>
                <a:sym typeface="Calibri"/>
              </a:rPr>
              <a:t>=</a:t>
            </a:r>
            <a:r>
              <a:rPr b="1" lang="en" sz="1800">
                <a:latin typeface="Calibri"/>
                <a:ea typeface="Calibri"/>
                <a:cs typeface="Calibri"/>
                <a:sym typeface="Calibri"/>
              </a:rPr>
              <a:t> 60</a:t>
            </a:r>
            <a:endParaRPr b="1" sz="1800">
              <a:latin typeface="Calibri"/>
              <a:ea typeface="Calibri"/>
              <a:cs typeface="Calibri"/>
              <a:sym typeface="Calibri"/>
            </a:endParaRPr>
          </a:p>
        </p:txBody>
      </p:sp>
      <p:sp>
        <p:nvSpPr>
          <p:cNvPr id="964" name="Google Shape;964;p93"/>
          <p:cNvSpPr txBox="1"/>
          <p:nvPr/>
        </p:nvSpPr>
        <p:spPr>
          <a:xfrm>
            <a:off x="238650" y="894275"/>
            <a:ext cx="86667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For the word - AGAIN - calculate the number of words which can be made using all the letters of the word AGAIN?</a:t>
            </a:r>
            <a:endParaRPr b="1" sz="1800">
              <a:latin typeface="Calibri"/>
              <a:ea typeface="Calibri"/>
              <a:cs typeface="Calibri"/>
              <a:sym typeface="Calibri"/>
            </a:endParaRPr>
          </a:p>
        </p:txBody>
      </p:sp>
      <p:sp>
        <p:nvSpPr>
          <p:cNvPr id="965" name="Google Shape;965;p93"/>
          <p:cNvSpPr txBox="1"/>
          <p:nvPr/>
        </p:nvSpPr>
        <p:spPr>
          <a:xfrm>
            <a:off x="4180025" y="1884875"/>
            <a:ext cx="4753500" cy="29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A,A,G,I,N	A,I,A,G,N	G,A,A,I,N	I,A,A,G,N	N,A,A,G,I</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A,A,G,N,I	A,I,A,N,G	G,A,A,N,I	I,A,A,N,G	N,A,A,I,G</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A,A,I,G,N	A,I,G,A,N	G,A,I,A,N	I,A,G,A,N	N,A,G,A,I</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A,A,I,N,G	A,I,G,N,A	G,A,I,N,A	I,A,G,N,A	N,A,G,I,A</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A,A,N,G,I	A,I,N,A,G	G,A,N,A,I	I,A,N,A,G	N,A,I,A,G</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A,A,N,I,G	A,I,N,G,A	G,A,N,I,A	I,A,N,G,A	N,A,I,G,A</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A,G,A,I,N	A,N,A,G,I	G,I,A,A,N	I,G,A,A,N	N,G,A,A,I</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A,G,A,N,I	A,N,A,I,G	G,I,A,N,A	I,G,A,N,A	N,G,A,I,A</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A,G,I,A,N	A,N,G,A,I	G,I,N,A,A	I,G,N,A,A	N,G,I,A,A</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A,G,I,N,A	A,N,G,I,A	G,N,A,A,I	I,N,A,A,G	N,I,A,A,G</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A,G,N,A,I	A,N,I,A,G	G,N,A,I,A	I,N,A,G,A	N,I,A,G,A</a:t>
            </a:r>
            <a:endParaRPr b="1"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A,G,N,I,A	A,N,I,G,A	G,N,I,A,A	I,N,G,A,A	N,I,G,A,A</a:t>
            </a:r>
            <a:endParaRPr b="1" sz="1500">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94"/>
          <p:cNvSpPr txBox="1"/>
          <p:nvPr>
            <p:ph type="title"/>
          </p:nvPr>
        </p:nvSpPr>
        <p:spPr>
          <a:xfrm>
            <a:off x="69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71" name="Google Shape;971;p94"/>
          <p:cNvSpPr/>
          <p:nvPr/>
        </p:nvSpPr>
        <p:spPr>
          <a:xfrm>
            <a:off x="78350" y="1199075"/>
            <a:ext cx="1381800" cy="53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4"/>
          <p:cNvSpPr/>
          <p:nvPr/>
        </p:nvSpPr>
        <p:spPr>
          <a:xfrm>
            <a:off x="164175" y="789125"/>
            <a:ext cx="8862900" cy="7947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4"/>
          <p:cNvSpPr/>
          <p:nvPr/>
        </p:nvSpPr>
        <p:spPr>
          <a:xfrm>
            <a:off x="164175" y="1779725"/>
            <a:ext cx="8862900" cy="1278900"/>
          </a:xfrm>
          <a:prstGeom prst="roundRect">
            <a:avLst>
              <a:gd fmla="val 28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4"/>
          <p:cNvSpPr txBox="1"/>
          <p:nvPr/>
        </p:nvSpPr>
        <p:spPr>
          <a:xfrm>
            <a:off x="314850" y="1884875"/>
            <a:ext cx="8520600" cy="11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Words that can be created using 4 letters  </a:t>
            </a:r>
            <a:r>
              <a:rPr b="1" lang="en" sz="1800">
                <a:latin typeface="Calibri"/>
                <a:ea typeface="Calibri"/>
                <a:cs typeface="Calibri"/>
                <a:sym typeface="Calibri"/>
              </a:rPr>
              <a:t>Total Permutations</a:t>
            </a:r>
            <a:r>
              <a:rPr lang="e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  </a:t>
            </a:r>
            <a:r>
              <a:rPr b="1" baseline="30000" lang="en" sz="2100">
                <a:latin typeface="Calibri"/>
                <a:ea typeface="Calibri"/>
                <a:cs typeface="Calibri"/>
                <a:sym typeface="Calibri"/>
              </a:rPr>
              <a:t>n </a:t>
            </a:r>
            <a:r>
              <a:rPr b="1" lang="en" sz="2100">
                <a:latin typeface="Calibri"/>
                <a:ea typeface="Calibri"/>
                <a:cs typeface="Calibri"/>
                <a:sym typeface="Calibri"/>
              </a:rPr>
              <a:t>P</a:t>
            </a:r>
            <a:r>
              <a:rPr b="1" baseline="-25000" lang="en" sz="2100">
                <a:latin typeface="Calibri"/>
                <a:ea typeface="Calibri"/>
                <a:cs typeface="Calibri"/>
                <a:sym typeface="Calibri"/>
              </a:rPr>
              <a:t>r</a:t>
            </a:r>
            <a:r>
              <a:rPr baseline="-25000" lang="en" sz="2100">
                <a:latin typeface="Calibri"/>
                <a:ea typeface="Calibri"/>
                <a:cs typeface="Calibri"/>
                <a:sym typeface="Calibri"/>
              </a:rPr>
              <a:t>  </a:t>
            </a:r>
            <a:r>
              <a:rPr lang="en" sz="1800">
                <a:latin typeface="Calibri"/>
                <a:ea typeface="Calibri"/>
                <a:cs typeface="Calibri"/>
                <a:sym typeface="Calibri"/>
              </a:rPr>
              <a:t>where </a:t>
            </a:r>
            <a:r>
              <a:rPr b="1" lang="en" sz="1800">
                <a:latin typeface="Calibri"/>
                <a:ea typeface="Calibri"/>
                <a:cs typeface="Calibri"/>
                <a:sym typeface="Calibri"/>
              </a:rPr>
              <a:t>n = 7 </a:t>
            </a:r>
            <a:r>
              <a:rPr lang="en" sz="1800">
                <a:latin typeface="Calibri"/>
                <a:ea typeface="Calibri"/>
                <a:cs typeface="Calibri"/>
                <a:sym typeface="Calibri"/>
              </a:rPr>
              <a:t>and </a:t>
            </a:r>
            <a:r>
              <a:rPr b="1" lang="en" sz="1800">
                <a:latin typeface="Calibri"/>
                <a:ea typeface="Calibri"/>
                <a:cs typeface="Calibri"/>
                <a:sym typeface="Calibri"/>
              </a:rPr>
              <a:t>r = 4</a:t>
            </a:r>
            <a:endParaRPr b="1"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a:t>
            </a:r>
            <a:r>
              <a:rPr b="1" lang="en" sz="1800">
                <a:latin typeface="Calibri"/>
                <a:ea typeface="Calibri"/>
                <a:cs typeface="Calibri"/>
                <a:sym typeface="Calibri"/>
              </a:rPr>
              <a:t> P(7,4)</a:t>
            </a:r>
            <a:endParaRPr b="1" sz="1800">
              <a:latin typeface="Calibri"/>
              <a:ea typeface="Calibri"/>
              <a:cs typeface="Calibri"/>
              <a:sym typeface="Calibri"/>
            </a:endParaRPr>
          </a:p>
        </p:txBody>
      </p:sp>
      <p:sp>
        <p:nvSpPr>
          <p:cNvPr id="975" name="Google Shape;975;p94"/>
          <p:cNvSpPr txBox="1"/>
          <p:nvPr/>
        </p:nvSpPr>
        <p:spPr>
          <a:xfrm>
            <a:off x="238650" y="818075"/>
            <a:ext cx="86667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In how many ways 4 letter words (no meaning needed) can be drawn from the word - 'NUMBERS'?</a:t>
            </a:r>
            <a:endParaRPr b="1"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77" name="Google Shape;177;p21"/>
          <p:cNvSpPr txBox="1"/>
          <p:nvPr>
            <p:ph type="title"/>
          </p:nvPr>
        </p:nvSpPr>
        <p:spPr>
          <a:xfrm>
            <a:off x="83100" y="64025"/>
            <a:ext cx="8520600" cy="572700"/>
          </a:xfrm>
          <a:prstGeom prst="rect">
            <a:avLst/>
          </a:prstGeom>
          <a:solidFill>
            <a:srgbClr val="FFFFFF"/>
          </a:solidFill>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2800">
                <a:latin typeface="Calibri"/>
                <a:ea typeface="Calibri"/>
                <a:cs typeface="Calibri"/>
                <a:sym typeface="Calibri"/>
              </a:rPr>
              <a:t>The outcome Matrix for roll of 2 dice</a:t>
            </a:r>
            <a:endParaRPr sz="2800">
              <a:latin typeface="Calibri"/>
              <a:ea typeface="Calibri"/>
              <a:cs typeface="Calibri"/>
              <a:sym typeface="Calibri"/>
            </a:endParaRPr>
          </a:p>
        </p:txBody>
      </p:sp>
      <p:sp>
        <p:nvSpPr>
          <p:cNvPr id="178" name="Google Shape;178;p21"/>
          <p:cNvSpPr txBox="1"/>
          <p:nvPr/>
        </p:nvSpPr>
        <p:spPr>
          <a:xfrm>
            <a:off x="235500" y="3373850"/>
            <a:ext cx="31419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Two (6-sided) dice roll outcome table</a:t>
            </a:r>
            <a:endParaRPr b="1">
              <a:latin typeface="Calibri"/>
              <a:ea typeface="Calibri"/>
              <a:cs typeface="Calibri"/>
              <a:sym typeface="Calibri"/>
            </a:endParaRPr>
          </a:p>
        </p:txBody>
      </p:sp>
      <p:pic>
        <p:nvPicPr>
          <p:cNvPr id="179" name="Google Shape;179;p21"/>
          <p:cNvPicPr preferRelativeResize="0"/>
          <p:nvPr/>
        </p:nvPicPr>
        <p:blipFill>
          <a:blip r:embed="rId3">
            <a:alphaModFix/>
          </a:blip>
          <a:stretch>
            <a:fillRect/>
          </a:stretch>
        </p:blipFill>
        <p:spPr>
          <a:xfrm>
            <a:off x="369250" y="770675"/>
            <a:ext cx="2772251" cy="2573025"/>
          </a:xfrm>
          <a:prstGeom prst="rect">
            <a:avLst/>
          </a:prstGeom>
          <a:noFill/>
          <a:ln>
            <a:noFill/>
          </a:ln>
          <a:effectLst>
            <a:outerShdw blurRad="57150" rotWithShape="0" algn="bl" dir="5400000" dist="19050">
              <a:srgbClr val="000000">
                <a:alpha val="50000"/>
              </a:srgbClr>
            </a:outerShdw>
          </a:effectLst>
        </p:spPr>
      </p:pic>
      <p:graphicFrame>
        <p:nvGraphicFramePr>
          <p:cNvPr id="180" name="Google Shape;180;p21"/>
          <p:cNvGraphicFramePr/>
          <p:nvPr/>
        </p:nvGraphicFramePr>
        <p:xfrm>
          <a:off x="3945784" y="676935"/>
          <a:ext cx="3000000" cy="3000000"/>
        </p:xfrm>
        <a:graphic>
          <a:graphicData uri="http://schemas.openxmlformats.org/drawingml/2006/table">
            <a:tbl>
              <a:tblPr>
                <a:noFill/>
                <a:tableStyleId>{A9E7A084-7A39-4461-87EB-A3D604E095AF}</a:tableStyleId>
              </a:tblPr>
              <a:tblGrid>
                <a:gridCol w="1057875"/>
                <a:gridCol w="1057875"/>
                <a:gridCol w="1057875"/>
                <a:gridCol w="1057875"/>
              </a:tblGrid>
              <a:tr h="317400">
                <a:tc>
                  <a:txBody>
                    <a:bodyPr/>
                    <a:lstStyle/>
                    <a:p>
                      <a:pPr indent="0" lvl="0" marL="0" rtl="0" algn="ctr">
                        <a:spcBef>
                          <a:spcPts val="0"/>
                        </a:spcBef>
                        <a:spcAft>
                          <a:spcPts val="0"/>
                        </a:spcAft>
                        <a:buNone/>
                      </a:pPr>
                      <a:r>
                        <a:rPr b="1" lang="en" sz="900"/>
                        <a:t>Outcome </a:t>
                      </a:r>
                      <a:endParaRPr b="1" sz="900"/>
                    </a:p>
                    <a:p>
                      <a:pPr indent="0" lvl="0" marL="0" rtl="0" algn="ctr">
                        <a:spcBef>
                          <a:spcPts val="0"/>
                        </a:spcBef>
                        <a:spcAft>
                          <a:spcPts val="0"/>
                        </a:spcAft>
                        <a:buNone/>
                      </a:pPr>
                      <a:r>
                        <a:rPr b="1" lang="en" sz="900"/>
                        <a:t>of Dice</a:t>
                      </a:r>
                      <a:endParaRPr b="1" sz="900"/>
                    </a:p>
                  </a:txBody>
                  <a:tcPr marT="0" marB="0" marR="0" marL="0" anchor="ctr">
                    <a:solidFill>
                      <a:srgbClr val="F4CCCC"/>
                    </a:solidFill>
                  </a:tcPr>
                </a:tc>
                <a:tc>
                  <a:txBody>
                    <a:bodyPr/>
                    <a:lstStyle/>
                    <a:p>
                      <a:pPr indent="0" lvl="0" marL="0" rtl="0" algn="ctr">
                        <a:spcBef>
                          <a:spcPts val="0"/>
                        </a:spcBef>
                        <a:spcAft>
                          <a:spcPts val="0"/>
                        </a:spcAft>
                        <a:buNone/>
                      </a:pPr>
                      <a:r>
                        <a:rPr b="1" lang="en" sz="900"/>
                        <a:t>Favourable </a:t>
                      </a:r>
                      <a:endParaRPr b="1" sz="900"/>
                    </a:p>
                    <a:p>
                      <a:pPr indent="0" lvl="0" marL="0" rtl="0" algn="ctr">
                        <a:spcBef>
                          <a:spcPts val="0"/>
                        </a:spcBef>
                        <a:spcAft>
                          <a:spcPts val="0"/>
                        </a:spcAft>
                        <a:buNone/>
                      </a:pPr>
                      <a:r>
                        <a:rPr b="1" lang="en" sz="900"/>
                        <a:t>Outcomes</a:t>
                      </a:r>
                      <a:endParaRPr b="1" sz="900"/>
                    </a:p>
                  </a:txBody>
                  <a:tcPr marT="0" marB="0" marR="0" marL="0" anchor="ctr">
                    <a:solidFill>
                      <a:srgbClr val="F4CCCC"/>
                    </a:solidFill>
                  </a:tcPr>
                </a:tc>
                <a:tc>
                  <a:txBody>
                    <a:bodyPr/>
                    <a:lstStyle/>
                    <a:p>
                      <a:pPr indent="0" lvl="0" marL="0" rtl="0" algn="ctr">
                        <a:spcBef>
                          <a:spcPts val="0"/>
                        </a:spcBef>
                        <a:spcAft>
                          <a:spcPts val="0"/>
                        </a:spcAft>
                        <a:buNone/>
                      </a:pPr>
                      <a:r>
                        <a:rPr b="1" lang="en" sz="900"/>
                        <a:t>Total </a:t>
                      </a:r>
                      <a:endParaRPr b="1" sz="900"/>
                    </a:p>
                    <a:p>
                      <a:pPr indent="0" lvl="0" marL="0" rtl="0" algn="ctr">
                        <a:spcBef>
                          <a:spcPts val="0"/>
                        </a:spcBef>
                        <a:spcAft>
                          <a:spcPts val="0"/>
                        </a:spcAft>
                        <a:buNone/>
                      </a:pPr>
                      <a:r>
                        <a:rPr b="1" lang="en" sz="900"/>
                        <a:t>Outcomes</a:t>
                      </a:r>
                      <a:endParaRPr b="1" sz="900"/>
                    </a:p>
                  </a:txBody>
                  <a:tcPr marT="0" marB="0" marR="0" marL="0" anchor="ctr">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900"/>
                        <a:t>Probability</a:t>
                      </a:r>
                      <a:endParaRPr b="1" sz="900"/>
                    </a:p>
                  </a:txBody>
                  <a:tcPr marT="0" marB="0" marR="0" marL="0" anchor="ctr">
                    <a:solidFill>
                      <a:srgbClr val="F4CCCC"/>
                    </a:solidFill>
                  </a:tcPr>
                </a:tc>
              </a:tr>
              <a:tr h="275075">
                <a:tc>
                  <a:txBody>
                    <a:bodyPr/>
                    <a:lstStyle/>
                    <a:p>
                      <a:pPr indent="0" lvl="0" marL="0" rtl="0" algn="ctr">
                        <a:spcBef>
                          <a:spcPts val="0"/>
                        </a:spcBef>
                        <a:spcAft>
                          <a:spcPts val="0"/>
                        </a:spcAft>
                        <a:buNone/>
                      </a:pPr>
                      <a:r>
                        <a:rPr b="1" lang="en" sz="900"/>
                        <a:t>2</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b="1" sz="900"/>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3</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4</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5</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6</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7</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8</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9</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10</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11</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r h="275075">
                <a:tc>
                  <a:txBody>
                    <a:bodyPr/>
                    <a:lstStyle/>
                    <a:p>
                      <a:pPr indent="0" lvl="0" marL="0" rtl="0" algn="ctr">
                        <a:spcBef>
                          <a:spcPts val="0"/>
                        </a:spcBef>
                        <a:spcAft>
                          <a:spcPts val="0"/>
                        </a:spcAft>
                        <a:buNone/>
                      </a:pPr>
                      <a:r>
                        <a:rPr b="1" lang="en" sz="900"/>
                        <a:t>12</a:t>
                      </a:r>
                      <a:endParaRPr b="1" sz="900"/>
                    </a:p>
                  </a:txBody>
                  <a:tcPr marT="0" marB="0" marR="0" marL="0" anchor="ctr"/>
                </a:tc>
                <a:tc>
                  <a:txBody>
                    <a:bodyPr/>
                    <a:lstStyle/>
                    <a:p>
                      <a:pPr indent="0" lvl="0" marL="0" rtl="0" algn="l">
                        <a:spcBef>
                          <a:spcPts val="0"/>
                        </a:spcBef>
                        <a:spcAft>
                          <a:spcPts val="0"/>
                        </a:spcAft>
                        <a:buNone/>
                      </a:pPr>
                      <a:r>
                        <a:t/>
                      </a:r>
                      <a:endParaRPr/>
                    </a:p>
                  </a:txBody>
                  <a:tcPr marT="0" marB="0" marR="0" marL="0">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b="1" lang="en" sz="900"/>
                        <a:t>36</a:t>
                      </a:r>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9E9E9E"/>
                      </a:solidFill>
                      <a:prstDash val="solid"/>
                      <a:round/>
                      <a:headEnd len="sm" w="sm" type="none"/>
                      <a:tailEnd len="sm" w="sm" type="none"/>
                    </a:lnL>
                    <a:solidFill>
                      <a:srgbClr val="F3F3F3"/>
                    </a:solidFill>
                  </a:tcPr>
                </a:tc>
              </a:tr>
            </a:tbl>
          </a:graphicData>
        </a:graphic>
      </p:graphicFrame>
      <p:sp>
        <p:nvSpPr>
          <p:cNvPr id="181" name="Google Shape;181;p21"/>
          <p:cNvSpPr txBox="1"/>
          <p:nvPr/>
        </p:nvSpPr>
        <p:spPr>
          <a:xfrm>
            <a:off x="83100" y="4212050"/>
            <a:ext cx="5771100" cy="84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b="1" lang="en">
                <a:latin typeface="Calibri"/>
                <a:ea typeface="Calibri"/>
                <a:cs typeface="Calibri"/>
                <a:sym typeface="Calibri"/>
              </a:rPr>
              <a:t>What is the probability of getting a 5 and 8 in a roll of 2 dice?</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What is the probability of getting a value &gt; 10 in a roll of 2 dice?</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What is the probability of getting a value &lt; 5 in a roll of 2 dice?</a:t>
            </a:r>
            <a:endParaRPr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